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s-EC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063F6B-CD02-FCAF-77EC-80C07CC786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8A5AA7B-1AA3-1EC4-6EB2-2F65BC3D6E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2E8B6F1-C40F-A88F-4E90-E0EC3C46A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32D-F445-4B0F-81C1-1BE5C57969E2}" type="datetimeFigureOut">
              <a:rPr lang="es-EC" smtClean="0"/>
              <a:t>27/5/2026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D9D083-16D2-2F25-CAF9-664BA698C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9D3C8B4-0517-454F-072F-A8B4ECED2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07A2-A8C8-438D-AE89-C8CBDBEA5215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602383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38C7D0-0463-76AF-1ABC-C7142B736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2EBA512-F327-4C39-F152-D64A89099F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5ED863-83B8-5B2A-E05B-FA440161E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32D-F445-4B0F-81C1-1BE5C57969E2}" type="datetimeFigureOut">
              <a:rPr lang="es-EC" smtClean="0"/>
              <a:t>27/5/2026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DBB5107-7793-99AA-4BC3-BFD64E96F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2720CE6-DA94-2C2F-9756-338CC4EAE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07A2-A8C8-438D-AE89-C8CBDBEA5215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671612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9AB94D-89EE-1231-BFCC-BA832F357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1C5180-ACBB-126C-F3F6-F76386C8EC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0F1A07-DF99-92EE-18DF-1E8FBFD2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32D-F445-4B0F-81C1-1BE5C57969E2}" type="datetimeFigureOut">
              <a:rPr lang="es-EC" smtClean="0"/>
              <a:t>27/5/2026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7FB1873-B51E-EF71-BFE0-70C6B94CC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3B85602-E0B2-060E-DA29-E50A84E8E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07A2-A8C8-438D-AE89-C8CBDBEA5215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530823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697262-6AC9-C88E-2961-76DDA4DE4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4E130DA-8277-42F3-2C07-779FAC352D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2DF93D6-A6B0-5140-7602-0AEDF9311D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7907E39-4892-5201-2C6B-F3A8460FA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32D-F445-4B0F-81C1-1BE5C57969E2}" type="datetimeFigureOut">
              <a:rPr lang="es-EC" smtClean="0"/>
              <a:t>27/5/2026</a:t>
            </a:fld>
            <a:endParaRPr lang="es-EC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5C4018E-D374-2233-4E89-973E8BB2C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BCB3863-2A56-4816-4808-85E120ED0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07A2-A8C8-438D-AE89-C8CBDBEA5215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709439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BC0EA8-82F4-9ED0-1734-75B1AC022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3146C69-6570-483B-70EC-AAD599EFCD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138660C-79FA-9FB3-A777-E50E2D307F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E0709E3-9B7C-5A16-CBA0-766889BD83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6872C3D-2DFD-674A-52C3-FDB6D8553C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A4DF10A-FCFA-597D-CC18-E2FB5B07E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32D-F445-4B0F-81C1-1BE5C57969E2}" type="datetimeFigureOut">
              <a:rPr lang="es-EC" smtClean="0"/>
              <a:t>27/5/2026</a:t>
            </a:fld>
            <a:endParaRPr lang="es-EC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AA9CAF5-6037-B56C-2EFC-F84B20891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7B79640-0F46-3E82-1A38-DB54A2E5E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07A2-A8C8-438D-AE89-C8CBDBEA5215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006706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652E80-9EA7-DC31-1AFB-3EBB6A665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49E94AA-2F59-7B58-8A26-BA11049D7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32D-F445-4B0F-81C1-1BE5C57969E2}" type="datetimeFigureOut">
              <a:rPr lang="es-EC" smtClean="0"/>
              <a:t>27/5/2026</a:t>
            </a:fld>
            <a:endParaRPr lang="es-EC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CEEA6A2-B764-79E3-31ED-DEF0EB3BF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E497F35-310E-E86E-D6C5-89988B503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07A2-A8C8-438D-AE89-C8CBDBEA5215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266083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6F96629-4E61-30EE-96E6-B5FEC2AA0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32D-F445-4B0F-81C1-1BE5C57969E2}" type="datetimeFigureOut">
              <a:rPr lang="es-EC" smtClean="0"/>
              <a:t>27/5/2026</a:t>
            </a:fld>
            <a:endParaRPr lang="es-EC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2B835D2-7A31-5543-9B6F-F31D7368F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AEC36CB-FA4F-ACF1-9202-E27797A3C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07A2-A8C8-438D-AE89-C8CBDBEA5215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315211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CCC6F3-4420-610B-A7C1-5EDAA0051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100721E-6CCB-4176-6DDA-F2E2A69689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DC19E3B-7DE6-1D73-8B1D-8EA7DB0860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C7CA680-5FC8-62AA-77A7-7E615346F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32D-F445-4B0F-81C1-1BE5C57969E2}" type="datetimeFigureOut">
              <a:rPr lang="es-EC" smtClean="0"/>
              <a:t>27/5/2026</a:t>
            </a:fld>
            <a:endParaRPr lang="es-EC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A0F2AE-9A90-E66B-87D8-A499D2F2C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68A7121-50BE-5DC1-B565-C04D5C3F5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07A2-A8C8-438D-AE89-C8CBDBEA5215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582977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5B5E4B-3D7C-06DF-7F01-E6B9C811D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601B2CB-B609-491B-117F-27110D7B43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C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EB9F451-19C0-A87C-7105-B90A51A250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EFB638D-340B-2D79-2D3D-EF19CA35D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32D-F445-4B0F-81C1-1BE5C57969E2}" type="datetimeFigureOut">
              <a:rPr lang="es-EC" smtClean="0"/>
              <a:t>27/5/2026</a:t>
            </a:fld>
            <a:endParaRPr lang="es-EC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E63FB24-8F70-C33F-62E3-523162A45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B3F5D4F-A055-EE58-A68A-E5AE18FB1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07A2-A8C8-438D-AE89-C8CBDBEA5215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01761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D67E82-FB40-1350-61F2-75B78EBE0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7EB3423-FD5B-0AF2-95D1-7AF4F220B7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9E1BD2E-710E-3400-8FA7-62D28E9BA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32D-F445-4B0F-81C1-1BE5C57969E2}" type="datetimeFigureOut">
              <a:rPr lang="es-EC" smtClean="0"/>
              <a:t>27/5/2026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C57961-8CE6-3F03-CCB9-E3DB7683C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78227A-EEA2-AC56-A189-74AFBF394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07A2-A8C8-438D-AE89-C8CBDBEA5215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21422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A80A399-45E4-14C1-CB6E-6E076C2F15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9A19EFD-E7DF-C62C-4C0A-609852E6C7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5CC114C-5F07-F7AF-ECC8-4893B16F4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32D-F445-4B0F-81C1-1BE5C57969E2}" type="datetimeFigureOut">
              <a:rPr lang="es-EC" smtClean="0"/>
              <a:t>27/5/2026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B5A054D-175C-3CDF-1000-52A32D8CE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794D68D-805B-CCB5-6220-521C47730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07A2-A8C8-438D-AE89-C8CBDBEA5215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269589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65747F2-78AC-94C7-A8FC-82A0A4908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F280B0-7C15-788E-4278-437266A87F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951D2F-93BB-9A6F-5C45-5CE1756253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9D32D-F445-4B0F-81C1-1BE5C57969E2}" type="datetimeFigureOut">
              <a:rPr lang="es-EC" smtClean="0"/>
              <a:t>27/5/2026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2B09FE5-7D96-4743-6A8B-7DC07AFEDD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20D6678-3A51-5331-20FF-E0703F0F9A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307A2-A8C8-438D-AE89-C8CBDBEA5215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174047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C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013E95-4488-842A-11D2-2FB640518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888" y="0"/>
            <a:ext cx="5661660" cy="2759867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5620310-F23B-D221-9643-483D7ECC33FD}"/>
              </a:ext>
            </a:extLst>
          </p:cNvPr>
          <p:cNvSpPr txBox="1"/>
          <p:nvPr/>
        </p:nvSpPr>
        <p:spPr>
          <a:xfrm>
            <a:off x="848954" y="3225676"/>
            <a:ext cx="1049409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RENDICION DE CUENTAS </a:t>
            </a:r>
          </a:p>
          <a:p>
            <a:pPr algn="ctr"/>
            <a:r>
              <a:rPr lang="es-MX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EMPRESA DE CONSTRUCCIONES DEL AUSTRO E.P.</a:t>
            </a:r>
            <a:endParaRPr lang="es-EC" sz="32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420C742-9B9C-CF6A-F3D7-A1FF1ACA96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4101" y="4768703"/>
            <a:ext cx="3543795" cy="187668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6B619A9-4A80-2168-15FC-C0B2E18127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89822" y="4759177"/>
            <a:ext cx="2567346" cy="188621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3942715-42ED-1DB6-8C1B-C5FF2D6AED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832" y="4768703"/>
            <a:ext cx="2553056" cy="1886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182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013E95-4488-842A-11D2-2FB640518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7089" y="172545"/>
            <a:ext cx="2535555" cy="123599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34BD58E-1054-DADD-FEAF-27AA51C9845C}"/>
              </a:ext>
            </a:extLst>
          </p:cNvPr>
          <p:cNvSpPr txBox="1"/>
          <p:nvPr/>
        </p:nvSpPr>
        <p:spPr>
          <a:xfrm>
            <a:off x="3410239" y="1378343"/>
            <a:ext cx="4836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CONSEJO PROVINCIAL</a:t>
            </a:r>
            <a:endParaRPr lang="es-EC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CD4707C-AE3A-0DEA-7EB1-15EF7A9A6B0B}"/>
              </a:ext>
            </a:extLst>
          </p:cNvPr>
          <p:cNvSpPr txBox="1"/>
          <p:nvPr/>
        </p:nvSpPr>
        <p:spPr>
          <a:xfrm>
            <a:off x="7711972" y="2945308"/>
            <a:ext cx="29057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ORDENANZA </a:t>
            </a:r>
            <a:endParaRPr lang="es-EC" sz="32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echa: a la izquierda y arriba 5">
            <a:extLst>
              <a:ext uri="{FF2B5EF4-FFF2-40B4-BE49-F238E27FC236}">
                <a16:creationId xmlns:a16="http://schemas.microsoft.com/office/drawing/2014/main" id="{B0BFB44E-55AD-DA5A-1E2F-78F6CF1C2A37}"/>
              </a:ext>
            </a:extLst>
          </p:cNvPr>
          <p:cNvSpPr/>
          <p:nvPr/>
        </p:nvSpPr>
        <p:spPr>
          <a:xfrm rot="10800000" flipH="1">
            <a:off x="8882587" y="1530220"/>
            <a:ext cx="564502" cy="1343635"/>
          </a:xfrm>
          <a:prstGeom prst="leftUp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Flecha: a la derecha 6">
            <a:extLst>
              <a:ext uri="{FF2B5EF4-FFF2-40B4-BE49-F238E27FC236}">
                <a16:creationId xmlns:a16="http://schemas.microsoft.com/office/drawing/2014/main" id="{ADAD9B68-7A8B-00F5-4DB3-7CDA3394A4E9}"/>
              </a:ext>
            </a:extLst>
          </p:cNvPr>
          <p:cNvSpPr/>
          <p:nvPr/>
        </p:nvSpPr>
        <p:spPr>
          <a:xfrm flipH="1">
            <a:off x="4597517" y="3055775"/>
            <a:ext cx="2390199" cy="311729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8E9F5BC-E0A4-03A9-C1EB-C9884B66CD8F}"/>
              </a:ext>
            </a:extLst>
          </p:cNvPr>
          <p:cNvSpPr txBox="1"/>
          <p:nvPr/>
        </p:nvSpPr>
        <p:spPr>
          <a:xfrm>
            <a:off x="286774" y="2974375"/>
            <a:ext cx="41879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REGISTRO OFICIAL </a:t>
            </a:r>
            <a:endParaRPr lang="es-EC" sz="3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BFE15A5-187F-5F9E-3DE4-8F97AF33D1AB}"/>
              </a:ext>
            </a:extLst>
          </p:cNvPr>
          <p:cNvSpPr txBox="1"/>
          <p:nvPr/>
        </p:nvSpPr>
        <p:spPr>
          <a:xfrm>
            <a:off x="240118" y="4820584"/>
            <a:ext cx="862148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C" sz="2400" b="1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“Ordenanza que Regula la Constitución y Funcionamiento de la Empresa de Construcciones del Austro E.P”</a:t>
            </a:r>
            <a:endParaRPr lang="es-EC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5620310-F23B-D221-9643-483D7ECC33FD}"/>
              </a:ext>
            </a:extLst>
          </p:cNvPr>
          <p:cNvSpPr txBox="1"/>
          <p:nvPr/>
        </p:nvSpPr>
        <p:spPr>
          <a:xfrm>
            <a:off x="283660" y="442770"/>
            <a:ext cx="35381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ANTECEDENTES</a:t>
            </a:r>
            <a:endParaRPr lang="es-EC" sz="3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Flecha: hacia abajo 10">
            <a:extLst>
              <a:ext uri="{FF2B5EF4-FFF2-40B4-BE49-F238E27FC236}">
                <a16:creationId xmlns:a16="http://schemas.microsoft.com/office/drawing/2014/main" id="{30422EB2-5E95-2FE6-94E9-F97FD37A2BB9}"/>
              </a:ext>
            </a:extLst>
          </p:cNvPr>
          <p:cNvSpPr/>
          <p:nvPr/>
        </p:nvSpPr>
        <p:spPr>
          <a:xfrm>
            <a:off x="1940767" y="3601536"/>
            <a:ext cx="223935" cy="120372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20F2CD33-94BC-EBA5-397B-87C18CFEAB3A}"/>
              </a:ext>
            </a:extLst>
          </p:cNvPr>
          <p:cNvSpPr txBox="1"/>
          <p:nvPr/>
        </p:nvSpPr>
        <p:spPr>
          <a:xfrm>
            <a:off x="2259448" y="3864514"/>
            <a:ext cx="48365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2000" b="1" dirty="0">
                <a:solidFill>
                  <a:srgbClr val="00B050"/>
                </a:solidFill>
                <a:latin typeface="Arial" panose="020B0604020202020204" pitchFamily="34" charset="0"/>
                <a:ea typeface="Aptos" panose="020B0004020202020204" pitchFamily="34" charset="0"/>
              </a:rPr>
              <a:t>Edición e</a:t>
            </a:r>
            <a:r>
              <a:rPr lang="es-EC" sz="20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special número 2193 del Viernes 14 de Marzo del año 2025</a:t>
            </a:r>
            <a:endParaRPr lang="es-EC" sz="2000" b="1" dirty="0">
              <a:solidFill>
                <a:srgbClr val="00B050"/>
              </a:solidFill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32F157BA-9821-39D1-AF07-75EE438F4E0C}"/>
              </a:ext>
            </a:extLst>
          </p:cNvPr>
          <p:cNvSpPr txBox="1"/>
          <p:nvPr/>
        </p:nvSpPr>
        <p:spPr>
          <a:xfrm>
            <a:off x="8333598" y="5461557"/>
            <a:ext cx="364904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2000" b="1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10 capítulos </a:t>
            </a:r>
          </a:p>
          <a:p>
            <a:r>
              <a:rPr lang="es-EC" sz="2000" b="1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32 artículos </a:t>
            </a:r>
          </a:p>
          <a:p>
            <a:r>
              <a:rPr lang="es-EC" sz="2000" b="1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5 disposiciones Generales </a:t>
            </a:r>
          </a:p>
          <a:p>
            <a:r>
              <a:rPr lang="es-EC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Aptos" panose="020B0004020202020204" pitchFamily="34" charset="0"/>
              </a:rPr>
              <a:t>5 </a:t>
            </a:r>
            <a:r>
              <a:rPr lang="es-EC" sz="2000" b="1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disposiciones Transitorias</a:t>
            </a:r>
            <a:endParaRPr lang="es-EC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130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013E95-4488-842A-11D2-2FB640518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7089" y="172545"/>
            <a:ext cx="2535555" cy="1235997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5620310-F23B-D221-9643-483D7ECC33FD}"/>
              </a:ext>
            </a:extLst>
          </p:cNvPr>
          <p:cNvSpPr txBox="1"/>
          <p:nvPr/>
        </p:nvSpPr>
        <p:spPr>
          <a:xfrm>
            <a:off x="1604394" y="405448"/>
            <a:ext cx="22589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</a:t>
            </a:r>
            <a:endParaRPr lang="es-EC" sz="3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00B098E-C958-859F-7DE3-01130316F5F6}"/>
              </a:ext>
            </a:extLst>
          </p:cNvPr>
          <p:cNvSpPr txBox="1"/>
          <p:nvPr/>
        </p:nvSpPr>
        <p:spPr>
          <a:xfrm>
            <a:off x="923258" y="1142914"/>
            <a:ext cx="824873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C" sz="1800" b="1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Consultoría, asesoría, gestión, dirección, supervisión, fiscalización y ejecución de obras y/o proyectos a nivel local, provincial, regional, nacional e internacional, que supongan una relación y vinculación comercial con entes Públicos y Privados, para mejorar la calidad y la eficiencia en la prestación de servicios públicos</a:t>
            </a:r>
            <a:endParaRPr lang="es-EC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4" name="Flecha: a la derecha 13">
            <a:extLst>
              <a:ext uri="{FF2B5EF4-FFF2-40B4-BE49-F238E27FC236}">
                <a16:creationId xmlns:a16="http://schemas.microsoft.com/office/drawing/2014/main" id="{AC4199AB-DB0A-7B13-4C9A-04A1D74E66E9}"/>
              </a:ext>
            </a:extLst>
          </p:cNvPr>
          <p:cNvSpPr/>
          <p:nvPr/>
        </p:nvSpPr>
        <p:spPr>
          <a:xfrm>
            <a:off x="627090" y="449047"/>
            <a:ext cx="559837" cy="541176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D0FB911F-810F-12EC-1819-6C72D4C14428}"/>
              </a:ext>
            </a:extLst>
          </p:cNvPr>
          <p:cNvSpPr txBox="1"/>
          <p:nvPr/>
        </p:nvSpPr>
        <p:spPr>
          <a:xfrm>
            <a:off x="1357244" y="2927823"/>
            <a:ext cx="27532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DIRECTORIO</a:t>
            </a:r>
            <a:endParaRPr lang="es-EC" sz="3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lecha: a la derecha 2">
            <a:extLst>
              <a:ext uri="{FF2B5EF4-FFF2-40B4-BE49-F238E27FC236}">
                <a16:creationId xmlns:a16="http://schemas.microsoft.com/office/drawing/2014/main" id="{23E45218-8F08-3315-6C02-32ACC4A5FD5A}"/>
              </a:ext>
            </a:extLst>
          </p:cNvPr>
          <p:cNvSpPr/>
          <p:nvPr/>
        </p:nvSpPr>
        <p:spPr>
          <a:xfrm>
            <a:off x="627090" y="2971422"/>
            <a:ext cx="559837" cy="541176"/>
          </a:xfrm>
          <a:prstGeom prst="rightArrow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C88DFFA-365E-F5CA-405B-399C50F35A43}"/>
              </a:ext>
            </a:extLst>
          </p:cNvPr>
          <p:cNvSpPr txBox="1"/>
          <p:nvPr/>
        </p:nvSpPr>
        <p:spPr>
          <a:xfrm>
            <a:off x="5789658" y="3251021"/>
            <a:ext cx="45836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PREFECTO PROVINCIAL - PRESIDE</a:t>
            </a:r>
            <a:endParaRPr lang="es-EC" sz="2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C09DB99-CBFA-B292-E783-24830FF3D2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651" y="3796400"/>
            <a:ext cx="2630865" cy="2612553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6D941916-8B46-D16E-57C8-AC6FE896AB37}"/>
              </a:ext>
            </a:extLst>
          </p:cNvPr>
          <p:cNvSpPr txBox="1"/>
          <p:nvPr/>
        </p:nvSpPr>
        <p:spPr>
          <a:xfrm>
            <a:off x="5348105" y="4170332"/>
            <a:ext cx="24068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DELEGADO DE LA </a:t>
            </a:r>
          </a:p>
          <a:p>
            <a:pPr algn="ctr"/>
            <a:r>
              <a:rPr lang="es-MX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CAMARA PROVINCIAL</a:t>
            </a:r>
            <a:endParaRPr lang="es-EC" sz="16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B79EBC39-90FB-E98C-D8CC-9CD1423986B2}"/>
              </a:ext>
            </a:extLst>
          </p:cNvPr>
          <p:cNvSpPr txBox="1"/>
          <p:nvPr/>
        </p:nvSpPr>
        <p:spPr>
          <a:xfrm>
            <a:off x="8411396" y="4295935"/>
            <a:ext cx="28675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COORDINADOR GENERAL </a:t>
            </a:r>
            <a:endParaRPr lang="es-EC" sz="16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91BA0FE-138E-34DA-EE60-81B99E4F10E6}"/>
              </a:ext>
            </a:extLst>
          </p:cNvPr>
          <p:cNvSpPr txBox="1"/>
          <p:nvPr/>
        </p:nvSpPr>
        <p:spPr>
          <a:xfrm>
            <a:off x="3954006" y="5185800"/>
            <a:ext cx="38009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DIRECTOR DE AREAS DE TECNICAS</a:t>
            </a:r>
            <a:endParaRPr lang="es-EC" sz="16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AEFE8AC-B243-622E-1C59-BA6C7F53D113}"/>
              </a:ext>
            </a:extLst>
          </p:cNvPr>
          <p:cNvSpPr txBox="1"/>
          <p:nvPr/>
        </p:nvSpPr>
        <p:spPr>
          <a:xfrm>
            <a:off x="8372052" y="5169081"/>
            <a:ext cx="35318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DIRECTOR DE RIEGO Y DRENAJE</a:t>
            </a:r>
            <a:endParaRPr lang="es-EC" sz="16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06A9CE69-8B00-9C9C-D437-66DE6EC2ED1D}"/>
              </a:ext>
            </a:extLst>
          </p:cNvPr>
          <p:cNvSpPr txBox="1"/>
          <p:nvPr/>
        </p:nvSpPr>
        <p:spPr>
          <a:xfrm>
            <a:off x="7029793" y="5953869"/>
            <a:ext cx="2684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GERENTE - SECRETARIO</a:t>
            </a:r>
            <a:endParaRPr lang="es-EC" sz="1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1" name="Conector recto de flecha 20">
            <a:extLst>
              <a:ext uri="{FF2B5EF4-FFF2-40B4-BE49-F238E27FC236}">
                <a16:creationId xmlns:a16="http://schemas.microsoft.com/office/drawing/2014/main" id="{1647E472-8FF7-1735-DE93-237205199286}"/>
              </a:ext>
            </a:extLst>
          </p:cNvPr>
          <p:cNvCxnSpPr>
            <a:stCxn id="8" idx="3"/>
            <a:endCxn id="6" idx="1"/>
          </p:cNvCxnSpPr>
          <p:nvPr/>
        </p:nvCxnSpPr>
        <p:spPr>
          <a:xfrm flipV="1">
            <a:off x="3267516" y="3451076"/>
            <a:ext cx="2522142" cy="165160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3363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013E95-4488-842A-11D2-2FB640518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7089" y="172545"/>
            <a:ext cx="2535555" cy="1235997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5620310-F23B-D221-9643-483D7ECC33FD}"/>
              </a:ext>
            </a:extLst>
          </p:cNvPr>
          <p:cNvSpPr txBox="1"/>
          <p:nvPr/>
        </p:nvSpPr>
        <p:spPr>
          <a:xfrm>
            <a:off x="627090" y="449047"/>
            <a:ext cx="3728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PRIMERA SESION</a:t>
            </a:r>
            <a:endParaRPr lang="es-EC" sz="3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00B098E-C958-859F-7DE3-01130316F5F6}"/>
              </a:ext>
            </a:extLst>
          </p:cNvPr>
          <p:cNvSpPr txBox="1"/>
          <p:nvPr/>
        </p:nvSpPr>
        <p:spPr>
          <a:xfrm>
            <a:off x="823264" y="4069853"/>
            <a:ext cx="154002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2000" b="1" dirty="0">
                <a:solidFill>
                  <a:schemeClr val="accent5">
                    <a:lumMod val="75000"/>
                  </a:schemeClr>
                </a:solidFill>
              </a:rPr>
              <a:t>Abril 4 2025</a:t>
            </a:r>
            <a:endParaRPr lang="es-EC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1F875EB-9B37-6084-6148-DB64A34286D5}"/>
              </a:ext>
            </a:extLst>
          </p:cNvPr>
          <p:cNvSpPr txBox="1"/>
          <p:nvPr/>
        </p:nvSpPr>
        <p:spPr>
          <a:xfrm>
            <a:off x="4070457" y="4069853"/>
            <a:ext cx="33847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b="1" dirty="0">
                <a:solidFill>
                  <a:schemeClr val="bg2">
                    <a:lumMod val="10000"/>
                  </a:schemeClr>
                </a:solidFill>
              </a:rPr>
              <a:t>CONSTITUCION DE LA EMPRESA </a:t>
            </a:r>
            <a:endParaRPr lang="es-EC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F931615-1A7D-2DB0-4036-26752624FC5F}"/>
              </a:ext>
            </a:extLst>
          </p:cNvPr>
          <p:cNvSpPr txBox="1"/>
          <p:nvPr/>
        </p:nvSpPr>
        <p:spPr>
          <a:xfrm>
            <a:off x="4112626" y="4715631"/>
            <a:ext cx="33847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b="1" dirty="0">
                <a:solidFill>
                  <a:schemeClr val="bg2">
                    <a:lumMod val="10000"/>
                  </a:schemeClr>
                </a:solidFill>
              </a:rPr>
              <a:t>DESIGNACION DE GERENTE</a:t>
            </a:r>
            <a:endParaRPr lang="es-EC" b="1" dirty="0">
              <a:solidFill>
                <a:schemeClr val="bg2">
                  <a:lumMod val="10000"/>
                </a:schemeClr>
              </a:solidFill>
            </a:endParaRPr>
          </a:p>
        </p:txBody>
      </p: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7D097F8D-8C96-6423-0DD7-410E96EFD649}"/>
              </a:ext>
            </a:extLst>
          </p:cNvPr>
          <p:cNvCxnSpPr>
            <a:stCxn id="12" idx="3"/>
            <a:endCxn id="7" idx="1"/>
          </p:cNvCxnSpPr>
          <p:nvPr/>
        </p:nvCxnSpPr>
        <p:spPr>
          <a:xfrm flipV="1">
            <a:off x="2363288" y="4254519"/>
            <a:ext cx="1707169" cy="15389"/>
          </a:xfrm>
          <a:prstGeom prst="straightConnector1">
            <a:avLst/>
          </a:prstGeom>
          <a:ln w="1905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389F28F7-AD16-8428-51E9-E57F4977183E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2363288" y="4269908"/>
            <a:ext cx="1707169" cy="623766"/>
          </a:xfrm>
          <a:prstGeom prst="straightConnector1">
            <a:avLst/>
          </a:prstGeom>
          <a:ln w="1905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368492C-E16C-9A88-1BE4-7062A0C0CCB2}"/>
              </a:ext>
            </a:extLst>
          </p:cNvPr>
          <p:cNvSpPr txBox="1"/>
          <p:nvPr/>
        </p:nvSpPr>
        <p:spPr>
          <a:xfrm>
            <a:off x="4680057" y="1408542"/>
            <a:ext cx="402540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Ing. Marcelo Jaramillo Calle</a:t>
            </a:r>
          </a:p>
          <a:p>
            <a:pPr algn="just"/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Abg. Andrés González</a:t>
            </a:r>
          </a:p>
          <a:p>
            <a:pPr algn="just"/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Eco. Diego </a:t>
            </a:r>
            <a:r>
              <a:rPr lang="es-MX" b="1" dirty="0" err="1">
                <a:solidFill>
                  <a:schemeClr val="accent1">
                    <a:lumMod val="75000"/>
                  </a:schemeClr>
                </a:solidFill>
              </a:rPr>
              <a:t>Urgilés</a:t>
            </a:r>
            <a:endParaRPr lang="es-MX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Ing. Carlos Calle</a:t>
            </a:r>
          </a:p>
          <a:p>
            <a:pPr algn="just"/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Ing. Raúl González</a:t>
            </a:r>
          </a:p>
          <a:p>
            <a:pPr algn="just"/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Abg. René Cárdenas – Secretario </a:t>
            </a:r>
            <a:r>
              <a:rPr lang="es-MX" b="1" dirty="0" err="1">
                <a:solidFill>
                  <a:schemeClr val="accent1">
                    <a:lumMod val="75000"/>
                  </a:schemeClr>
                </a:solidFill>
              </a:rPr>
              <a:t>Adoc</a:t>
            </a:r>
            <a:endParaRPr lang="es-EC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8BA4E2B3-34AD-C700-9982-C916A66240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452" y="1258104"/>
            <a:ext cx="3258005" cy="2114845"/>
          </a:xfrm>
          <a:prstGeom prst="rect">
            <a:avLst/>
          </a:prstGeom>
        </p:spPr>
      </p:pic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71C81FF2-4C90-FE04-D1D3-4DF52E7C7885}"/>
              </a:ext>
            </a:extLst>
          </p:cNvPr>
          <p:cNvCxnSpPr>
            <a:cxnSpLocks/>
          </p:cNvCxnSpPr>
          <p:nvPr/>
        </p:nvCxnSpPr>
        <p:spPr>
          <a:xfrm>
            <a:off x="6946932" y="4893674"/>
            <a:ext cx="1375974" cy="662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uadroTexto 28">
            <a:extLst>
              <a:ext uri="{FF2B5EF4-FFF2-40B4-BE49-F238E27FC236}">
                <a16:creationId xmlns:a16="http://schemas.microsoft.com/office/drawing/2014/main" id="{D4593440-E99F-39B9-66F8-08964FE207C7}"/>
              </a:ext>
            </a:extLst>
          </p:cNvPr>
          <p:cNvSpPr txBox="1"/>
          <p:nvPr/>
        </p:nvSpPr>
        <p:spPr>
          <a:xfrm>
            <a:off x="8597886" y="4706080"/>
            <a:ext cx="33847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Arq. Gonzalo Ormaza Vintimilla</a:t>
            </a:r>
            <a:endParaRPr lang="es-EC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ACA35CB8-FD2F-25C0-F691-22712563177B}"/>
              </a:ext>
            </a:extLst>
          </p:cNvPr>
          <p:cNvSpPr txBox="1"/>
          <p:nvPr/>
        </p:nvSpPr>
        <p:spPr>
          <a:xfrm>
            <a:off x="3376786" y="5599896"/>
            <a:ext cx="55992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b="1" dirty="0">
                <a:solidFill>
                  <a:schemeClr val="bg2">
                    <a:lumMod val="10000"/>
                  </a:schemeClr>
                </a:solidFill>
              </a:rPr>
              <a:t>Fundamentada en lo constante en la cuarta transitoria que dispone la actuación de personal del GADPC en la EP</a:t>
            </a:r>
            <a:endParaRPr lang="es-EC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2" name="Flecha: a la derecha 31">
            <a:extLst>
              <a:ext uri="{FF2B5EF4-FFF2-40B4-BE49-F238E27FC236}">
                <a16:creationId xmlns:a16="http://schemas.microsoft.com/office/drawing/2014/main" id="{BF3A0918-0FF1-EB09-7D24-D42EB94F3680}"/>
              </a:ext>
            </a:extLst>
          </p:cNvPr>
          <p:cNvSpPr/>
          <p:nvPr/>
        </p:nvSpPr>
        <p:spPr>
          <a:xfrm>
            <a:off x="1780125" y="5813120"/>
            <a:ext cx="1166326" cy="298431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33" name="Flecha: a la derecha 32">
            <a:extLst>
              <a:ext uri="{FF2B5EF4-FFF2-40B4-BE49-F238E27FC236}">
                <a16:creationId xmlns:a16="http://schemas.microsoft.com/office/drawing/2014/main" id="{F7F73D2A-02A8-5C40-843E-8B1FF3B77559}"/>
              </a:ext>
            </a:extLst>
          </p:cNvPr>
          <p:cNvSpPr/>
          <p:nvPr/>
        </p:nvSpPr>
        <p:spPr>
          <a:xfrm flipH="1">
            <a:off x="9571808" y="5813120"/>
            <a:ext cx="1121074" cy="298431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28516AE-1B8B-1185-0B5F-383CDE523777}"/>
              </a:ext>
            </a:extLst>
          </p:cNvPr>
          <p:cNvSpPr txBox="1"/>
          <p:nvPr/>
        </p:nvSpPr>
        <p:spPr>
          <a:xfrm>
            <a:off x="9520253" y="3372949"/>
            <a:ext cx="154002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2000" b="1" dirty="0">
                <a:solidFill>
                  <a:schemeClr val="accent5">
                    <a:lumMod val="75000"/>
                  </a:schemeClr>
                </a:solidFill>
              </a:rPr>
              <a:t>Abril 9 2025</a:t>
            </a:r>
            <a:endParaRPr lang="es-EC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9060743D-7F55-2565-63F0-034DBFDEC862}"/>
              </a:ext>
            </a:extLst>
          </p:cNvPr>
          <p:cNvCxnSpPr>
            <a:stCxn id="2" idx="2"/>
          </p:cNvCxnSpPr>
          <p:nvPr/>
        </p:nvCxnSpPr>
        <p:spPr>
          <a:xfrm>
            <a:off x="10290265" y="3773059"/>
            <a:ext cx="0" cy="80873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043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013E95-4488-842A-11D2-2FB640518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7089" y="172545"/>
            <a:ext cx="2535555" cy="1235997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5620310-F23B-D221-9643-483D7ECC33FD}"/>
              </a:ext>
            </a:extLst>
          </p:cNvPr>
          <p:cNvSpPr txBox="1"/>
          <p:nvPr/>
        </p:nvSpPr>
        <p:spPr>
          <a:xfrm>
            <a:off x="282603" y="350091"/>
            <a:ext cx="62488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TRAMITES DESARROLLADOS </a:t>
            </a:r>
            <a:endParaRPr lang="es-EC" sz="3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ACA35CB8-FD2F-25C0-F691-22712563177B}"/>
              </a:ext>
            </a:extLst>
          </p:cNvPr>
          <p:cNvSpPr txBox="1"/>
          <p:nvPr/>
        </p:nvSpPr>
        <p:spPr>
          <a:xfrm>
            <a:off x="3296369" y="1077069"/>
            <a:ext cx="2535555" cy="33855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s-MX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Obtención del RUC</a:t>
            </a:r>
            <a:endParaRPr lang="es-EC" sz="1600" b="1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5" name="Imagen 34">
            <a:extLst>
              <a:ext uri="{FF2B5EF4-FFF2-40B4-BE49-F238E27FC236}">
                <a16:creationId xmlns:a16="http://schemas.microsoft.com/office/drawing/2014/main" id="{EE1100D7-3B72-6A56-06AA-76185A4522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271" y="1233087"/>
            <a:ext cx="1733792" cy="1095528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BAC2F426-4112-F919-E20B-45E24C739A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23503" y="4467220"/>
            <a:ext cx="1859141" cy="950228"/>
          </a:xfrm>
          <a:prstGeom prst="rect">
            <a:avLst/>
          </a:prstGeom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id="{FBBC2770-FD56-4FBF-9D3E-22173E407C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8271" y="4077646"/>
            <a:ext cx="1859141" cy="901229"/>
          </a:xfrm>
          <a:prstGeom prst="rect">
            <a:avLst/>
          </a:prstGeom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44098246-6D7F-20D4-56A3-7B21B3C283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9996" y="5258123"/>
            <a:ext cx="1652415" cy="1357618"/>
          </a:xfrm>
          <a:prstGeom prst="rect">
            <a:avLst/>
          </a:prstGeom>
        </p:spPr>
      </p:pic>
      <p:sp>
        <p:nvSpPr>
          <p:cNvPr id="44" name="CuadroTexto 43">
            <a:extLst>
              <a:ext uri="{FF2B5EF4-FFF2-40B4-BE49-F238E27FC236}">
                <a16:creationId xmlns:a16="http://schemas.microsoft.com/office/drawing/2014/main" id="{310A56D2-8D84-E0AC-031D-FBE963E5AA52}"/>
              </a:ext>
            </a:extLst>
          </p:cNvPr>
          <p:cNvSpPr txBox="1"/>
          <p:nvPr/>
        </p:nvSpPr>
        <p:spPr>
          <a:xfrm>
            <a:off x="3349839" y="4709212"/>
            <a:ext cx="2015263" cy="33855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s-MX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Número Patronal</a:t>
            </a:r>
            <a:endParaRPr lang="es-EC" sz="1600" b="1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D273934B-72CB-F8F6-BEB2-E941E2462CCB}"/>
              </a:ext>
            </a:extLst>
          </p:cNvPr>
          <p:cNvSpPr txBox="1"/>
          <p:nvPr/>
        </p:nvSpPr>
        <p:spPr>
          <a:xfrm>
            <a:off x="3296369" y="2632535"/>
            <a:ext cx="5231364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s-MX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Registro en el catálogo de </a:t>
            </a:r>
            <a:r>
              <a:rPr lang="es-EC" sz="1600" b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Instituciones y Entidades Operativas Desconcentradas del Sector Público</a:t>
            </a:r>
            <a:endParaRPr lang="es-EC" sz="1600" b="1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4BE04BB1-2292-3487-3C8B-FC9739B9239C}"/>
              </a:ext>
            </a:extLst>
          </p:cNvPr>
          <p:cNvSpPr txBox="1"/>
          <p:nvPr/>
        </p:nvSpPr>
        <p:spPr>
          <a:xfrm>
            <a:off x="9404836" y="2609471"/>
            <a:ext cx="235605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Subsecretaría de</a:t>
            </a:r>
          </a:p>
          <a:p>
            <a:pPr algn="just"/>
            <a:r>
              <a:rPr lang="es-MX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</a:t>
            </a:r>
            <a:endParaRPr lang="es-EC" sz="1600" b="1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8" name="Imagen 47">
            <a:extLst>
              <a:ext uri="{FF2B5EF4-FFF2-40B4-BE49-F238E27FC236}">
                <a16:creationId xmlns:a16="http://schemas.microsoft.com/office/drawing/2014/main" id="{BCC84BE5-0CD1-99DF-F342-F0B5702F03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8271" y="2555340"/>
            <a:ext cx="1657581" cy="1295581"/>
          </a:xfrm>
          <a:prstGeom prst="rect">
            <a:avLst/>
          </a:prstGeom>
        </p:spPr>
      </p:pic>
      <p:pic>
        <p:nvPicPr>
          <p:cNvPr id="50" name="Imagen 49">
            <a:extLst>
              <a:ext uri="{FF2B5EF4-FFF2-40B4-BE49-F238E27FC236}">
                <a16:creationId xmlns:a16="http://schemas.microsoft.com/office/drawing/2014/main" id="{5E6A5217-F8C0-BF3D-7063-FB7B8E54B5A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15166" y="5687144"/>
            <a:ext cx="3067478" cy="905001"/>
          </a:xfrm>
          <a:prstGeom prst="rect">
            <a:avLst/>
          </a:prstGeom>
        </p:spPr>
      </p:pic>
      <p:sp>
        <p:nvSpPr>
          <p:cNvPr id="51" name="CuadroTexto 50">
            <a:extLst>
              <a:ext uri="{FF2B5EF4-FFF2-40B4-BE49-F238E27FC236}">
                <a16:creationId xmlns:a16="http://schemas.microsoft.com/office/drawing/2014/main" id="{CDC71EE1-31EE-0DF6-30F5-5E8B4C5925EE}"/>
              </a:ext>
            </a:extLst>
          </p:cNvPr>
          <p:cNvSpPr txBox="1"/>
          <p:nvPr/>
        </p:nvSpPr>
        <p:spPr>
          <a:xfrm>
            <a:off x="3302141" y="3536556"/>
            <a:ext cx="4905241" cy="338554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just"/>
            <a:r>
              <a:rPr lang="es-MX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Autorización apertura cuenta TR Banco Central</a:t>
            </a:r>
            <a:endParaRPr lang="es-EC" sz="1600" b="1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id="{FC875896-67AA-9BF5-8AAF-F3BBDBFB3229}"/>
              </a:ext>
            </a:extLst>
          </p:cNvPr>
          <p:cNvSpPr txBox="1"/>
          <p:nvPr/>
        </p:nvSpPr>
        <p:spPr>
          <a:xfrm>
            <a:off x="9414167" y="3441438"/>
            <a:ext cx="235605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Subsecretaría de</a:t>
            </a:r>
          </a:p>
          <a:p>
            <a:pPr algn="just"/>
            <a:r>
              <a:rPr lang="es-MX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Tesoro Nacional</a:t>
            </a:r>
            <a:endParaRPr lang="es-EC" sz="1600" b="1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D7593E80-7026-EE04-1B9B-A710F74BD0CB}"/>
              </a:ext>
            </a:extLst>
          </p:cNvPr>
          <p:cNvSpPr txBox="1"/>
          <p:nvPr/>
        </p:nvSpPr>
        <p:spPr>
          <a:xfrm>
            <a:off x="3302141" y="4135391"/>
            <a:ext cx="3903054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s-MX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Contrato de cuenta TR Banco Central</a:t>
            </a:r>
            <a:endParaRPr lang="es-EC" sz="1600" b="1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21ED5D50-A1EB-4BE9-59EC-6A89E8DF6DFE}"/>
              </a:ext>
            </a:extLst>
          </p:cNvPr>
          <p:cNvSpPr txBox="1"/>
          <p:nvPr/>
        </p:nvSpPr>
        <p:spPr>
          <a:xfrm>
            <a:off x="3296369" y="1752455"/>
            <a:ext cx="4065484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s-MX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Registro en el catálogo de </a:t>
            </a:r>
            <a:r>
              <a:rPr lang="es-EC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entidades </a:t>
            </a:r>
          </a:p>
          <a:p>
            <a:pPr algn="just"/>
            <a:r>
              <a:rPr lang="es-EC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supeditadas a control</a:t>
            </a:r>
          </a:p>
        </p:txBody>
      </p:sp>
      <p:sp>
        <p:nvSpPr>
          <p:cNvPr id="55" name="CuadroTexto 54">
            <a:extLst>
              <a:ext uri="{FF2B5EF4-FFF2-40B4-BE49-F238E27FC236}">
                <a16:creationId xmlns:a16="http://schemas.microsoft.com/office/drawing/2014/main" id="{4848EB88-D16A-8F92-9544-BFB727984C4A}"/>
              </a:ext>
            </a:extLst>
          </p:cNvPr>
          <p:cNvSpPr txBox="1"/>
          <p:nvPr/>
        </p:nvSpPr>
        <p:spPr>
          <a:xfrm>
            <a:off x="8527733" y="1776150"/>
            <a:ext cx="32754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Contraloría General del Estado</a:t>
            </a:r>
            <a:endParaRPr lang="es-EC" sz="1600" b="1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Flecha: a la derecha 55">
            <a:extLst>
              <a:ext uri="{FF2B5EF4-FFF2-40B4-BE49-F238E27FC236}">
                <a16:creationId xmlns:a16="http://schemas.microsoft.com/office/drawing/2014/main" id="{FA0EB9F2-C5EA-D2E0-0D44-CF9EB0614BD5}"/>
              </a:ext>
            </a:extLst>
          </p:cNvPr>
          <p:cNvSpPr/>
          <p:nvPr/>
        </p:nvSpPr>
        <p:spPr>
          <a:xfrm>
            <a:off x="7578268" y="1915865"/>
            <a:ext cx="733049" cy="169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57" name="Flecha: a la derecha 56">
            <a:extLst>
              <a:ext uri="{FF2B5EF4-FFF2-40B4-BE49-F238E27FC236}">
                <a16:creationId xmlns:a16="http://schemas.microsoft.com/office/drawing/2014/main" id="{BD0C7AD8-5BED-6633-6B64-421E900DA27A}"/>
              </a:ext>
            </a:extLst>
          </p:cNvPr>
          <p:cNvSpPr/>
          <p:nvPr/>
        </p:nvSpPr>
        <p:spPr>
          <a:xfrm>
            <a:off x="8599760" y="2848955"/>
            <a:ext cx="733049" cy="169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58" name="Flecha: a la derecha 57">
            <a:extLst>
              <a:ext uri="{FF2B5EF4-FFF2-40B4-BE49-F238E27FC236}">
                <a16:creationId xmlns:a16="http://schemas.microsoft.com/office/drawing/2014/main" id="{B85E0DA1-14E9-766B-C9DF-5B2458E1BA6B}"/>
              </a:ext>
            </a:extLst>
          </p:cNvPr>
          <p:cNvSpPr/>
          <p:nvPr/>
        </p:nvSpPr>
        <p:spPr>
          <a:xfrm>
            <a:off x="8444250" y="3642954"/>
            <a:ext cx="733049" cy="169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E9703C20-908B-0048-8547-62EB989C6C8A}"/>
              </a:ext>
            </a:extLst>
          </p:cNvPr>
          <p:cNvCxnSpPr>
            <a:cxnSpLocks/>
          </p:cNvCxnSpPr>
          <p:nvPr/>
        </p:nvCxnSpPr>
        <p:spPr>
          <a:xfrm>
            <a:off x="4478699" y="5469047"/>
            <a:ext cx="2715207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CuadroTexto 65">
            <a:extLst>
              <a:ext uri="{FF2B5EF4-FFF2-40B4-BE49-F238E27FC236}">
                <a16:creationId xmlns:a16="http://schemas.microsoft.com/office/drawing/2014/main" id="{A949D19A-EBD8-A1C8-75CE-B7889688EB9F}"/>
              </a:ext>
            </a:extLst>
          </p:cNvPr>
          <p:cNvSpPr txBox="1"/>
          <p:nvPr/>
        </p:nvSpPr>
        <p:spPr>
          <a:xfrm>
            <a:off x="3378860" y="5272476"/>
            <a:ext cx="9943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2000" b="1" dirty="0">
                <a:solidFill>
                  <a:schemeClr val="accent2"/>
                </a:solidFill>
              </a:rPr>
              <a:t>Abril 9 </a:t>
            </a:r>
            <a:endParaRPr lang="es-EC" sz="2000" b="1" dirty="0">
              <a:solidFill>
                <a:schemeClr val="accent2"/>
              </a:solidFill>
            </a:endParaRPr>
          </a:p>
        </p:txBody>
      </p:sp>
      <p:sp>
        <p:nvSpPr>
          <p:cNvPr id="68" name="CuadroTexto 67">
            <a:extLst>
              <a:ext uri="{FF2B5EF4-FFF2-40B4-BE49-F238E27FC236}">
                <a16:creationId xmlns:a16="http://schemas.microsoft.com/office/drawing/2014/main" id="{C742127E-E755-2FA8-E901-FE80D5B4F2B1}"/>
              </a:ext>
            </a:extLst>
          </p:cNvPr>
          <p:cNvSpPr txBox="1"/>
          <p:nvPr/>
        </p:nvSpPr>
        <p:spPr>
          <a:xfrm>
            <a:off x="7404973" y="5272476"/>
            <a:ext cx="154002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2000" b="1" dirty="0">
                <a:solidFill>
                  <a:schemeClr val="accent2"/>
                </a:solidFill>
              </a:rPr>
              <a:t>Agosto 25</a:t>
            </a:r>
            <a:endParaRPr lang="es-EC" sz="2000" b="1" dirty="0">
              <a:solidFill>
                <a:schemeClr val="accent2"/>
              </a:solidFill>
            </a:endParaRPr>
          </a:p>
        </p:txBody>
      </p:sp>
      <p:cxnSp>
        <p:nvCxnSpPr>
          <p:cNvPr id="70" name="Conector recto de flecha 69">
            <a:extLst>
              <a:ext uri="{FF2B5EF4-FFF2-40B4-BE49-F238E27FC236}">
                <a16:creationId xmlns:a16="http://schemas.microsoft.com/office/drawing/2014/main" id="{13734E5F-DF08-FB65-C882-CCCB5C4C81F0}"/>
              </a:ext>
            </a:extLst>
          </p:cNvPr>
          <p:cNvCxnSpPr>
            <a:cxnSpLocks/>
          </p:cNvCxnSpPr>
          <p:nvPr/>
        </p:nvCxnSpPr>
        <p:spPr>
          <a:xfrm>
            <a:off x="5393095" y="4878489"/>
            <a:ext cx="113833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CuadroTexto 70">
            <a:extLst>
              <a:ext uri="{FF2B5EF4-FFF2-40B4-BE49-F238E27FC236}">
                <a16:creationId xmlns:a16="http://schemas.microsoft.com/office/drawing/2014/main" id="{0D94A7D2-33AC-EF31-DBAF-0671CA6D2D67}"/>
              </a:ext>
            </a:extLst>
          </p:cNvPr>
          <p:cNvSpPr txBox="1"/>
          <p:nvPr/>
        </p:nvSpPr>
        <p:spPr>
          <a:xfrm>
            <a:off x="6591841" y="4662062"/>
            <a:ext cx="1301857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s-MX" sz="2000" b="1" dirty="0">
                <a:solidFill>
                  <a:schemeClr val="accent5">
                    <a:lumMod val="75000"/>
                  </a:schemeClr>
                </a:solidFill>
              </a:rPr>
              <a:t>Cuenta T</a:t>
            </a:r>
            <a:endParaRPr lang="es-EC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4" name="CuadroTexto 73">
            <a:extLst>
              <a:ext uri="{FF2B5EF4-FFF2-40B4-BE49-F238E27FC236}">
                <a16:creationId xmlns:a16="http://schemas.microsoft.com/office/drawing/2014/main" id="{0F091CCA-3E94-E7C2-DC2A-30D62D9F32FD}"/>
              </a:ext>
            </a:extLst>
          </p:cNvPr>
          <p:cNvSpPr txBox="1"/>
          <p:nvPr/>
        </p:nvSpPr>
        <p:spPr>
          <a:xfrm>
            <a:off x="2542193" y="6076148"/>
            <a:ext cx="181527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2000" b="1" dirty="0">
                <a:solidFill>
                  <a:schemeClr val="accent2"/>
                </a:solidFill>
              </a:rPr>
              <a:t>Septiembre 29</a:t>
            </a:r>
            <a:endParaRPr lang="es-EC" sz="2000" b="1" dirty="0">
              <a:solidFill>
                <a:schemeClr val="accent2"/>
              </a:solidFill>
            </a:endParaRPr>
          </a:p>
        </p:txBody>
      </p:sp>
      <p:sp>
        <p:nvSpPr>
          <p:cNvPr id="75" name="CuadroTexto 74">
            <a:extLst>
              <a:ext uri="{FF2B5EF4-FFF2-40B4-BE49-F238E27FC236}">
                <a16:creationId xmlns:a16="http://schemas.microsoft.com/office/drawing/2014/main" id="{8BAEC6AC-3C6B-A55E-8F98-A99D313BF858}"/>
              </a:ext>
            </a:extLst>
          </p:cNvPr>
          <p:cNvSpPr txBox="1"/>
          <p:nvPr/>
        </p:nvSpPr>
        <p:spPr>
          <a:xfrm>
            <a:off x="6974393" y="5949434"/>
            <a:ext cx="154002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2000" b="1" dirty="0">
                <a:solidFill>
                  <a:schemeClr val="accent2"/>
                </a:solidFill>
              </a:rPr>
              <a:t>Diciembre 2</a:t>
            </a:r>
            <a:endParaRPr lang="es-EC" sz="2000" b="1" dirty="0">
              <a:solidFill>
                <a:schemeClr val="accent2"/>
              </a:solidFill>
            </a:endParaRPr>
          </a:p>
        </p:txBody>
      </p:sp>
      <p:sp>
        <p:nvSpPr>
          <p:cNvPr id="76" name="Flecha: doblada 75">
            <a:extLst>
              <a:ext uri="{FF2B5EF4-FFF2-40B4-BE49-F238E27FC236}">
                <a16:creationId xmlns:a16="http://schemas.microsoft.com/office/drawing/2014/main" id="{0CD506A5-7F59-14A6-5E85-4AF73FB866D4}"/>
              </a:ext>
            </a:extLst>
          </p:cNvPr>
          <p:cNvSpPr/>
          <p:nvPr/>
        </p:nvSpPr>
        <p:spPr>
          <a:xfrm>
            <a:off x="2798476" y="5713521"/>
            <a:ext cx="5912570" cy="338554"/>
          </a:xfrm>
          <a:prstGeom prst="ben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>
              <a:solidFill>
                <a:schemeClr val="tx1"/>
              </a:solidFill>
            </a:endParaRPr>
          </a:p>
        </p:txBody>
      </p:sp>
      <p:sp>
        <p:nvSpPr>
          <p:cNvPr id="77" name="CuadroTexto 76">
            <a:extLst>
              <a:ext uri="{FF2B5EF4-FFF2-40B4-BE49-F238E27FC236}">
                <a16:creationId xmlns:a16="http://schemas.microsoft.com/office/drawing/2014/main" id="{5FF2ED88-C258-9931-4BF5-25BCBC1EAC31}"/>
              </a:ext>
            </a:extLst>
          </p:cNvPr>
          <p:cNvSpPr txBox="1"/>
          <p:nvPr/>
        </p:nvSpPr>
        <p:spPr>
          <a:xfrm>
            <a:off x="2542193" y="6387628"/>
            <a:ext cx="165241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PROVEEDORA</a:t>
            </a:r>
            <a:endParaRPr lang="es-EC" sz="1600" b="1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CuadroTexto 77">
            <a:extLst>
              <a:ext uri="{FF2B5EF4-FFF2-40B4-BE49-F238E27FC236}">
                <a16:creationId xmlns:a16="http://schemas.microsoft.com/office/drawing/2014/main" id="{FAF48091-1CE8-3BFA-46AB-E2427966CAFD}"/>
              </a:ext>
            </a:extLst>
          </p:cNvPr>
          <p:cNvSpPr txBox="1"/>
          <p:nvPr/>
        </p:nvSpPr>
        <p:spPr>
          <a:xfrm>
            <a:off x="6857764" y="6315335"/>
            <a:ext cx="181527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CONTRATANTE</a:t>
            </a:r>
            <a:endParaRPr lang="es-EC" sz="1600" b="1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565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013E95-4488-842A-11D2-2FB640518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6" y="101747"/>
            <a:ext cx="2535555" cy="123599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0FB911F-810F-12EC-1819-6C72D4C14428}"/>
              </a:ext>
            </a:extLst>
          </p:cNvPr>
          <p:cNvSpPr txBox="1"/>
          <p:nvPr/>
        </p:nvSpPr>
        <p:spPr>
          <a:xfrm>
            <a:off x="3561828" y="272682"/>
            <a:ext cx="54312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 GERENCIALES</a:t>
            </a:r>
            <a:endParaRPr lang="es-EC" sz="3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1373C37-E2D5-FFBF-2298-F59C58D09B3B}"/>
              </a:ext>
            </a:extLst>
          </p:cNvPr>
          <p:cNvSpPr txBox="1"/>
          <p:nvPr/>
        </p:nvSpPr>
        <p:spPr>
          <a:xfrm>
            <a:off x="4146784" y="1026406"/>
            <a:ext cx="41279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SESION DE DIRECTORIO 12 DE MAYO </a:t>
            </a:r>
            <a:endParaRPr lang="es-EC" sz="16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184EF1D-74A4-F530-DB6C-E948713B9438}"/>
              </a:ext>
            </a:extLst>
          </p:cNvPr>
          <p:cNvSpPr txBox="1"/>
          <p:nvPr/>
        </p:nvSpPr>
        <p:spPr>
          <a:xfrm rot="16200000">
            <a:off x="-1221568" y="3533818"/>
            <a:ext cx="35167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MANUAL ORGANICO FUNCIONAL</a:t>
            </a:r>
            <a:endParaRPr lang="es-EC" sz="16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1CB2946C-7234-FD64-A60B-A58D7F43BFBF}"/>
              </a:ext>
            </a:extLst>
          </p:cNvPr>
          <p:cNvSpPr txBox="1"/>
          <p:nvPr/>
        </p:nvSpPr>
        <p:spPr>
          <a:xfrm>
            <a:off x="1119020" y="1807885"/>
            <a:ext cx="22797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  <a:endParaRPr lang="es-EC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B36B68C8-33D6-AC2A-FB55-FBFFC80503A0}"/>
              </a:ext>
            </a:extLst>
          </p:cNvPr>
          <p:cNvSpPr txBox="1"/>
          <p:nvPr/>
        </p:nvSpPr>
        <p:spPr>
          <a:xfrm>
            <a:off x="5431417" y="3436018"/>
            <a:ext cx="1468159" cy="3385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DIRECTORIO</a:t>
            </a:r>
            <a:endParaRPr lang="es-EC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4846F5B7-B08A-8830-3A5C-FFC2D5A2F298}"/>
              </a:ext>
            </a:extLst>
          </p:cNvPr>
          <p:cNvSpPr txBox="1"/>
          <p:nvPr/>
        </p:nvSpPr>
        <p:spPr>
          <a:xfrm>
            <a:off x="3706526" y="1807885"/>
            <a:ext cx="813402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31115" algn="just"/>
            <a:r>
              <a:rPr lang="es-ES" sz="18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Apoyar y guiar a la Empresa en el desarrollo y fortalecimiento de la Administración del Talento Humano como soporte a los procesos de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aseguramiento de</a:t>
            </a:r>
            <a:r>
              <a:rPr lang="es-ES" sz="1800" spc="-7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la</a:t>
            </a:r>
            <a:r>
              <a:rPr lang="es-ES" sz="1800" spc="-5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calidad</a:t>
            </a:r>
            <a:r>
              <a:rPr lang="es-ES" sz="1800" spc="-3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de</a:t>
            </a:r>
            <a:r>
              <a:rPr lang="es-ES" sz="1800" spc="-7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los</a:t>
            </a:r>
            <a:r>
              <a:rPr lang="es-ES" sz="1800" spc="-6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servicios</a:t>
            </a:r>
            <a:r>
              <a:rPr lang="es-ES" sz="1800" spc="-3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de</a:t>
            </a:r>
            <a:r>
              <a:rPr lang="es-ES" sz="1800" spc="-7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asesoría,</a:t>
            </a:r>
            <a:r>
              <a:rPr lang="es-ES" sz="1800" spc="-2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consultoría, gestión, dirección,</a:t>
            </a:r>
            <a:r>
              <a:rPr lang="es-ES" sz="1800" spc="-7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supervisión,</a:t>
            </a:r>
            <a:r>
              <a:rPr lang="es-ES" sz="1800" spc="-7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fiscalización</a:t>
            </a:r>
            <a:r>
              <a:rPr lang="es-ES" sz="1800" spc="-7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y</a:t>
            </a:r>
            <a:r>
              <a:rPr lang="es-ES" sz="1800" spc="-7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ejecución</a:t>
            </a:r>
            <a:r>
              <a:rPr lang="es-ES" sz="1800" spc="-7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de</a:t>
            </a:r>
            <a:r>
              <a:rPr lang="es-ES" sz="1800" spc="-7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obras</a:t>
            </a:r>
            <a:r>
              <a:rPr lang="es-ES" sz="1800" spc="-7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y/o</a:t>
            </a:r>
            <a:r>
              <a:rPr lang="es-ES" sz="1800" spc="-7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proyectos</a:t>
            </a:r>
            <a:r>
              <a:rPr lang="es-ES" sz="1800" spc="-7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que</a:t>
            </a:r>
            <a:r>
              <a:rPr lang="es-ES" sz="1800" spc="-7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son 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el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objeto de</a:t>
            </a:r>
            <a:r>
              <a:rPr lang="es-ES" sz="1800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la ECA-EP.</a:t>
            </a:r>
            <a:endParaRPr lang="es-EC" sz="1800" dirty="0">
              <a:solidFill>
                <a:schemeClr val="accent1">
                  <a:lumMod val="75000"/>
                </a:schemeClr>
              </a:solidFill>
              <a:effectLst/>
              <a:latin typeface="Arial MT"/>
              <a:ea typeface="Arial MT"/>
              <a:cs typeface="Arial MT"/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3E1843C6-2A4C-BA42-4F77-1D9E686335B5}"/>
              </a:ext>
            </a:extLst>
          </p:cNvPr>
          <p:cNvSpPr txBox="1"/>
          <p:nvPr/>
        </p:nvSpPr>
        <p:spPr>
          <a:xfrm>
            <a:off x="5007776" y="3972030"/>
            <a:ext cx="2315442" cy="33855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GERENCIA GENERAL</a:t>
            </a:r>
            <a:endParaRPr lang="es-EC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E9421D07-3797-87FC-27AD-D2344561C0E4}"/>
              </a:ext>
            </a:extLst>
          </p:cNvPr>
          <p:cNvSpPr txBox="1"/>
          <p:nvPr/>
        </p:nvSpPr>
        <p:spPr>
          <a:xfrm>
            <a:off x="2162052" y="4553082"/>
            <a:ext cx="1802096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OBRAS PUBLICAS</a:t>
            </a:r>
            <a:endParaRPr lang="es-EC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AA5D71CF-033F-62AC-A643-75002C0A4C00}"/>
              </a:ext>
            </a:extLst>
          </p:cNvPr>
          <p:cNvSpPr txBox="1"/>
          <p:nvPr/>
        </p:nvSpPr>
        <p:spPr>
          <a:xfrm>
            <a:off x="1348088" y="5313095"/>
            <a:ext cx="910827" cy="27699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VIALIDAD</a:t>
            </a:r>
            <a:endParaRPr lang="es-EC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39F7BCF0-7BD2-AC64-0274-573059F12C87}"/>
              </a:ext>
            </a:extLst>
          </p:cNvPr>
          <p:cNvSpPr txBox="1"/>
          <p:nvPr/>
        </p:nvSpPr>
        <p:spPr>
          <a:xfrm>
            <a:off x="2745914" y="5313095"/>
            <a:ext cx="681597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RIEGO</a:t>
            </a:r>
            <a:endParaRPr lang="es-EC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BE6EF9A8-816D-44A7-708C-B70DB5BE82A7}"/>
              </a:ext>
            </a:extLst>
          </p:cNvPr>
          <p:cNvSpPr txBox="1"/>
          <p:nvPr/>
        </p:nvSpPr>
        <p:spPr>
          <a:xfrm>
            <a:off x="4081974" y="5313095"/>
            <a:ext cx="1645001" cy="276999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CONSTRUCCIONES</a:t>
            </a:r>
            <a:endParaRPr lang="es-EC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33370CBF-8E69-3200-461B-D2CB9D22AE34}"/>
              </a:ext>
            </a:extLst>
          </p:cNvPr>
          <p:cNvSpPr txBox="1"/>
          <p:nvPr/>
        </p:nvSpPr>
        <p:spPr>
          <a:xfrm>
            <a:off x="8156334" y="4551336"/>
            <a:ext cx="2883610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ADMINISTRATIVO FINANCIERO</a:t>
            </a:r>
            <a:endParaRPr lang="es-EC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C6487031-CDE3-1BA1-15AC-A2FE057425FA}"/>
              </a:ext>
            </a:extLst>
          </p:cNvPr>
          <p:cNvSpPr txBox="1"/>
          <p:nvPr/>
        </p:nvSpPr>
        <p:spPr>
          <a:xfrm>
            <a:off x="6521431" y="5461493"/>
            <a:ext cx="595035" cy="2769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TTHH</a:t>
            </a:r>
            <a:endParaRPr lang="es-EC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858D518D-16BF-9D81-B784-48C9D34FAD09}"/>
              </a:ext>
            </a:extLst>
          </p:cNvPr>
          <p:cNvSpPr txBox="1"/>
          <p:nvPr/>
        </p:nvSpPr>
        <p:spPr>
          <a:xfrm>
            <a:off x="7377256" y="5313094"/>
            <a:ext cx="101341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COMPRAS </a:t>
            </a:r>
          </a:p>
          <a:p>
            <a:pPr algn="ctr"/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PUBLICAS</a:t>
            </a:r>
            <a:endParaRPr lang="es-EC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0478152A-EE49-E3CC-CD15-0C4435A97C38}"/>
              </a:ext>
            </a:extLst>
          </p:cNvPr>
          <p:cNvSpPr txBox="1"/>
          <p:nvPr/>
        </p:nvSpPr>
        <p:spPr>
          <a:xfrm>
            <a:off x="8992589" y="5313093"/>
            <a:ext cx="1061316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TESORERO</a:t>
            </a:r>
          </a:p>
          <a:p>
            <a:pPr algn="r"/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CONTADOR</a:t>
            </a:r>
            <a:endParaRPr lang="es-EC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276BD16E-78D0-F9CD-9DBE-D1DADBEE5AB4}"/>
              </a:ext>
            </a:extLst>
          </p:cNvPr>
          <p:cNvSpPr txBox="1"/>
          <p:nvPr/>
        </p:nvSpPr>
        <p:spPr>
          <a:xfrm>
            <a:off x="10547998" y="5436203"/>
            <a:ext cx="151515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GUARDALMACEN</a:t>
            </a:r>
            <a:endParaRPr lang="es-EC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6" name="Conector recto 35">
            <a:extLst>
              <a:ext uri="{FF2B5EF4-FFF2-40B4-BE49-F238E27FC236}">
                <a16:creationId xmlns:a16="http://schemas.microsoft.com/office/drawing/2014/main" id="{3FC0D47D-C943-1E35-2227-08BDECDFE269}"/>
              </a:ext>
            </a:extLst>
          </p:cNvPr>
          <p:cNvCxnSpPr/>
          <p:nvPr/>
        </p:nvCxnSpPr>
        <p:spPr>
          <a:xfrm>
            <a:off x="3057569" y="4448755"/>
            <a:ext cx="659028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37">
            <a:extLst>
              <a:ext uri="{FF2B5EF4-FFF2-40B4-BE49-F238E27FC236}">
                <a16:creationId xmlns:a16="http://schemas.microsoft.com/office/drawing/2014/main" id="{DC3A6C44-7331-62B6-DC4C-45D760501E70}"/>
              </a:ext>
            </a:extLst>
          </p:cNvPr>
          <p:cNvCxnSpPr>
            <a:cxnSpLocks/>
            <a:endCxn id="26" idx="0"/>
          </p:cNvCxnSpPr>
          <p:nvPr/>
        </p:nvCxnSpPr>
        <p:spPr>
          <a:xfrm>
            <a:off x="3057568" y="4448755"/>
            <a:ext cx="5532" cy="1043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recto 39">
            <a:extLst>
              <a:ext uri="{FF2B5EF4-FFF2-40B4-BE49-F238E27FC236}">
                <a16:creationId xmlns:a16="http://schemas.microsoft.com/office/drawing/2014/main" id="{A3CEE1A5-57E1-2D0B-E320-5AFF9774EF20}"/>
              </a:ext>
            </a:extLst>
          </p:cNvPr>
          <p:cNvCxnSpPr/>
          <p:nvPr/>
        </p:nvCxnSpPr>
        <p:spPr>
          <a:xfrm>
            <a:off x="9647853" y="4448755"/>
            <a:ext cx="0" cy="10258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A8EFEBC8-C71B-37B1-8A1D-E32B2C2F4562}"/>
              </a:ext>
            </a:extLst>
          </p:cNvPr>
          <p:cNvCxnSpPr>
            <a:stCxn id="20" idx="2"/>
            <a:endCxn id="25" idx="0"/>
          </p:cNvCxnSpPr>
          <p:nvPr/>
        </p:nvCxnSpPr>
        <p:spPr>
          <a:xfrm>
            <a:off x="6165497" y="3774572"/>
            <a:ext cx="0" cy="19745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04CE298D-B31C-1310-2D5B-1AB1315EF4D2}"/>
              </a:ext>
            </a:extLst>
          </p:cNvPr>
          <p:cNvCxnSpPr>
            <a:stCxn id="25" idx="2"/>
          </p:cNvCxnSpPr>
          <p:nvPr/>
        </p:nvCxnSpPr>
        <p:spPr>
          <a:xfrm flipH="1">
            <a:off x="6165496" y="4310584"/>
            <a:ext cx="1" cy="13817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recto 45">
            <a:extLst>
              <a:ext uri="{FF2B5EF4-FFF2-40B4-BE49-F238E27FC236}">
                <a16:creationId xmlns:a16="http://schemas.microsoft.com/office/drawing/2014/main" id="{2C408CB4-A67E-EA9D-E25E-7980DEFF1B1F}"/>
              </a:ext>
            </a:extLst>
          </p:cNvPr>
          <p:cNvCxnSpPr/>
          <p:nvPr/>
        </p:nvCxnSpPr>
        <p:spPr>
          <a:xfrm>
            <a:off x="1595535" y="5085184"/>
            <a:ext cx="322839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47">
            <a:extLst>
              <a:ext uri="{FF2B5EF4-FFF2-40B4-BE49-F238E27FC236}">
                <a16:creationId xmlns:a16="http://schemas.microsoft.com/office/drawing/2014/main" id="{4610644E-6838-A2D6-F2ED-907252B2935B}"/>
              </a:ext>
            </a:extLst>
          </p:cNvPr>
          <p:cNvCxnSpPr/>
          <p:nvPr/>
        </p:nvCxnSpPr>
        <p:spPr>
          <a:xfrm>
            <a:off x="6751622" y="5085184"/>
            <a:ext cx="46223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cto 49">
            <a:extLst>
              <a:ext uri="{FF2B5EF4-FFF2-40B4-BE49-F238E27FC236}">
                <a16:creationId xmlns:a16="http://schemas.microsoft.com/office/drawing/2014/main" id="{8D266134-2E78-B2C4-AF06-01A3D11F04CF}"/>
              </a:ext>
            </a:extLst>
          </p:cNvPr>
          <p:cNvCxnSpPr/>
          <p:nvPr/>
        </p:nvCxnSpPr>
        <p:spPr>
          <a:xfrm>
            <a:off x="1595535" y="5085184"/>
            <a:ext cx="0" cy="22790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B480BA84-BE4C-09F5-E62B-501F3E844366}"/>
              </a:ext>
            </a:extLst>
          </p:cNvPr>
          <p:cNvCxnSpPr>
            <a:cxnSpLocks/>
          </p:cNvCxnSpPr>
          <p:nvPr/>
        </p:nvCxnSpPr>
        <p:spPr>
          <a:xfrm flipV="1">
            <a:off x="3034638" y="4889890"/>
            <a:ext cx="0" cy="4232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cto 55">
            <a:extLst>
              <a:ext uri="{FF2B5EF4-FFF2-40B4-BE49-F238E27FC236}">
                <a16:creationId xmlns:a16="http://schemas.microsoft.com/office/drawing/2014/main" id="{702E34A6-C39A-F3E4-E0A2-4DB585E66C93}"/>
              </a:ext>
            </a:extLst>
          </p:cNvPr>
          <p:cNvCxnSpPr/>
          <p:nvPr/>
        </p:nvCxnSpPr>
        <p:spPr>
          <a:xfrm>
            <a:off x="4823927" y="5085184"/>
            <a:ext cx="0" cy="22790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ector recto 60">
            <a:extLst>
              <a:ext uri="{FF2B5EF4-FFF2-40B4-BE49-F238E27FC236}">
                <a16:creationId xmlns:a16="http://schemas.microsoft.com/office/drawing/2014/main" id="{7E350E0F-57BC-4367-75E7-C8F3C5D2C1B6}"/>
              </a:ext>
            </a:extLst>
          </p:cNvPr>
          <p:cNvCxnSpPr>
            <a:cxnSpLocks/>
          </p:cNvCxnSpPr>
          <p:nvPr/>
        </p:nvCxnSpPr>
        <p:spPr>
          <a:xfrm flipV="1">
            <a:off x="9229698" y="4889888"/>
            <a:ext cx="0" cy="19529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ector recto 62">
            <a:extLst>
              <a:ext uri="{FF2B5EF4-FFF2-40B4-BE49-F238E27FC236}">
                <a16:creationId xmlns:a16="http://schemas.microsoft.com/office/drawing/2014/main" id="{3A285E51-AEF6-F880-C171-59F1185EB9E7}"/>
              </a:ext>
            </a:extLst>
          </p:cNvPr>
          <p:cNvCxnSpPr>
            <a:cxnSpLocks/>
          </p:cNvCxnSpPr>
          <p:nvPr/>
        </p:nvCxnSpPr>
        <p:spPr>
          <a:xfrm flipV="1">
            <a:off x="7888578" y="5090306"/>
            <a:ext cx="0" cy="19529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ector recto 63">
            <a:extLst>
              <a:ext uri="{FF2B5EF4-FFF2-40B4-BE49-F238E27FC236}">
                <a16:creationId xmlns:a16="http://schemas.microsoft.com/office/drawing/2014/main" id="{152BCCB1-00B4-BF81-61EA-FF530E22759A}"/>
              </a:ext>
            </a:extLst>
          </p:cNvPr>
          <p:cNvCxnSpPr>
            <a:cxnSpLocks/>
          </p:cNvCxnSpPr>
          <p:nvPr/>
        </p:nvCxnSpPr>
        <p:spPr>
          <a:xfrm flipV="1">
            <a:off x="9504018" y="5085184"/>
            <a:ext cx="0" cy="19529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ector recto 64">
            <a:extLst>
              <a:ext uri="{FF2B5EF4-FFF2-40B4-BE49-F238E27FC236}">
                <a16:creationId xmlns:a16="http://schemas.microsoft.com/office/drawing/2014/main" id="{8638EF46-FD5C-5DCF-95BC-59769878222A}"/>
              </a:ext>
            </a:extLst>
          </p:cNvPr>
          <p:cNvCxnSpPr>
            <a:cxnSpLocks/>
          </p:cNvCxnSpPr>
          <p:nvPr/>
        </p:nvCxnSpPr>
        <p:spPr>
          <a:xfrm flipV="1">
            <a:off x="11360654" y="5085184"/>
            <a:ext cx="0" cy="35101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ector recto 67">
            <a:extLst>
              <a:ext uri="{FF2B5EF4-FFF2-40B4-BE49-F238E27FC236}">
                <a16:creationId xmlns:a16="http://schemas.microsoft.com/office/drawing/2014/main" id="{10B61A5C-4839-DDBE-6A70-E66EBD988175}"/>
              </a:ext>
            </a:extLst>
          </p:cNvPr>
          <p:cNvCxnSpPr>
            <a:cxnSpLocks/>
          </p:cNvCxnSpPr>
          <p:nvPr/>
        </p:nvCxnSpPr>
        <p:spPr>
          <a:xfrm flipV="1">
            <a:off x="6751622" y="5085183"/>
            <a:ext cx="0" cy="35101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69">
            <a:extLst>
              <a:ext uri="{FF2B5EF4-FFF2-40B4-BE49-F238E27FC236}">
                <a16:creationId xmlns:a16="http://schemas.microsoft.com/office/drawing/2014/main" id="{37366A51-4A2D-7EAE-850F-248F0F488F03}"/>
              </a:ext>
            </a:extLst>
          </p:cNvPr>
          <p:cNvCxnSpPr>
            <a:stCxn id="25" idx="3"/>
          </p:cNvCxnSpPr>
          <p:nvPr/>
        </p:nvCxnSpPr>
        <p:spPr>
          <a:xfrm>
            <a:off x="7323218" y="4141307"/>
            <a:ext cx="95972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CuadroTexto 70">
            <a:extLst>
              <a:ext uri="{FF2B5EF4-FFF2-40B4-BE49-F238E27FC236}">
                <a16:creationId xmlns:a16="http://schemas.microsoft.com/office/drawing/2014/main" id="{DE7BBB00-C274-C074-F060-47E4FBDC3631}"/>
              </a:ext>
            </a:extLst>
          </p:cNvPr>
          <p:cNvSpPr txBox="1"/>
          <p:nvPr/>
        </p:nvSpPr>
        <p:spPr>
          <a:xfrm>
            <a:off x="8303753" y="4002807"/>
            <a:ext cx="2400529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ASISTENTE ADMINISTRATIVO</a:t>
            </a:r>
            <a:endParaRPr lang="es-EC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295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013E95-4488-842A-11D2-2FB640518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6" y="101747"/>
            <a:ext cx="2535555" cy="123599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0FB911F-810F-12EC-1819-6C72D4C14428}"/>
              </a:ext>
            </a:extLst>
          </p:cNvPr>
          <p:cNvSpPr txBox="1"/>
          <p:nvPr/>
        </p:nvSpPr>
        <p:spPr>
          <a:xfrm>
            <a:off x="3561828" y="272682"/>
            <a:ext cx="54312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 GERENCIALES</a:t>
            </a:r>
            <a:endParaRPr lang="es-EC" sz="3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1373C37-E2D5-FFBF-2298-F59C58D09B3B}"/>
              </a:ext>
            </a:extLst>
          </p:cNvPr>
          <p:cNvSpPr txBox="1"/>
          <p:nvPr/>
        </p:nvSpPr>
        <p:spPr>
          <a:xfrm rot="16200000">
            <a:off x="-1213769" y="3856606"/>
            <a:ext cx="38390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SESION DE DIRECTORIO 2 DE JUNIO</a:t>
            </a:r>
            <a:endParaRPr lang="es-EC" sz="16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B29E3FB-B14A-C641-2D1D-9EBC1FBCE47A}"/>
              </a:ext>
            </a:extLst>
          </p:cNvPr>
          <p:cNvSpPr txBox="1"/>
          <p:nvPr/>
        </p:nvSpPr>
        <p:spPr>
          <a:xfrm>
            <a:off x="1563653" y="2520353"/>
            <a:ext cx="39963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 INICIAL DE LA ECA EP</a:t>
            </a:r>
            <a:endParaRPr lang="es-EC" sz="16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0D893CC-64E5-32DB-1C5E-3C3E12BAD999}"/>
              </a:ext>
            </a:extLst>
          </p:cNvPr>
          <p:cNvSpPr txBox="1"/>
          <p:nvPr/>
        </p:nvSpPr>
        <p:spPr>
          <a:xfrm>
            <a:off x="7418525" y="1039672"/>
            <a:ext cx="31491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APORTE INICIAL DEL GADPC</a:t>
            </a:r>
            <a:endParaRPr lang="es-EC" sz="16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D9397CB-FFCC-25B1-C2F6-C3516AAAA312}"/>
              </a:ext>
            </a:extLst>
          </p:cNvPr>
          <p:cNvSpPr txBox="1"/>
          <p:nvPr/>
        </p:nvSpPr>
        <p:spPr>
          <a:xfrm>
            <a:off x="8266349" y="1453965"/>
            <a:ext cx="16995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USD 125.000,00</a:t>
            </a:r>
            <a:endParaRPr lang="es-EC" sz="16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7" name="Imagen 36">
            <a:extLst>
              <a:ext uri="{FF2B5EF4-FFF2-40B4-BE49-F238E27FC236}">
                <a16:creationId xmlns:a16="http://schemas.microsoft.com/office/drawing/2014/main" id="{A8B05D25-3198-8C68-2FE7-193EEAC5EB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0220" y="1868258"/>
            <a:ext cx="5658967" cy="4850542"/>
          </a:xfrm>
          <a:prstGeom prst="rect">
            <a:avLst/>
          </a:prstGeom>
        </p:spPr>
      </p:pic>
      <p:sp>
        <p:nvSpPr>
          <p:cNvPr id="39" name="CuadroTexto 38">
            <a:extLst>
              <a:ext uri="{FF2B5EF4-FFF2-40B4-BE49-F238E27FC236}">
                <a16:creationId xmlns:a16="http://schemas.microsoft.com/office/drawing/2014/main" id="{FD90DC4F-8D0B-8725-01C9-0AAB0233AEA2}"/>
              </a:ext>
            </a:extLst>
          </p:cNvPr>
          <p:cNvSpPr txBox="1"/>
          <p:nvPr/>
        </p:nvSpPr>
        <p:spPr>
          <a:xfrm>
            <a:off x="1563653" y="4807553"/>
            <a:ext cx="39699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REGLAMENTO DE FUNCIONAMIENTO </a:t>
            </a:r>
          </a:p>
          <a:p>
            <a:pPr algn="ctr"/>
            <a:r>
              <a:rPr lang="es-MX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DIRECTORIO</a:t>
            </a:r>
            <a:endParaRPr lang="es-EC" sz="16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Abrir llave 40">
            <a:extLst>
              <a:ext uri="{FF2B5EF4-FFF2-40B4-BE49-F238E27FC236}">
                <a16:creationId xmlns:a16="http://schemas.microsoft.com/office/drawing/2014/main" id="{961CC7AA-E8C0-0177-AD25-1BF5603450A9}"/>
              </a:ext>
            </a:extLst>
          </p:cNvPr>
          <p:cNvSpPr/>
          <p:nvPr/>
        </p:nvSpPr>
        <p:spPr>
          <a:xfrm>
            <a:off x="991705" y="2336197"/>
            <a:ext cx="587841" cy="3232747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C">
              <a:ln w="3810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986035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013E95-4488-842A-11D2-2FB640518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6" y="101747"/>
            <a:ext cx="2535555" cy="123599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0FB911F-810F-12EC-1819-6C72D4C14428}"/>
              </a:ext>
            </a:extLst>
          </p:cNvPr>
          <p:cNvSpPr txBox="1"/>
          <p:nvPr/>
        </p:nvSpPr>
        <p:spPr>
          <a:xfrm>
            <a:off x="3316973" y="427357"/>
            <a:ext cx="68953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FUNCIONAMIENTO DE LA ECA EP</a:t>
            </a:r>
            <a:endParaRPr lang="es-EC" sz="3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808DF38-3AA1-36F8-CA68-5B870B3EFC2F}"/>
              </a:ext>
            </a:extLst>
          </p:cNvPr>
          <p:cNvSpPr txBox="1"/>
          <p:nvPr/>
        </p:nvSpPr>
        <p:spPr>
          <a:xfrm>
            <a:off x="4821761" y="1168467"/>
            <a:ext cx="37481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SEPTIEMBRE – DICIEMBRE DE 2025</a:t>
            </a:r>
            <a:endParaRPr lang="es-EC" sz="16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8AF75B2-903B-E25F-54A9-37A4BCB51A0F}"/>
              </a:ext>
            </a:extLst>
          </p:cNvPr>
          <p:cNvSpPr txBox="1"/>
          <p:nvPr/>
        </p:nvSpPr>
        <p:spPr>
          <a:xfrm>
            <a:off x="1170429" y="1968567"/>
            <a:ext cx="40959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 DE PERSONAL </a:t>
            </a:r>
            <a:r>
              <a:rPr lang="es-EC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N°.-ECA-EP-G-001</a:t>
            </a:r>
            <a:r>
              <a:rPr lang="es-MX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C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E579C85-A9E1-22DD-2516-C2FC945292C2}"/>
              </a:ext>
            </a:extLst>
          </p:cNvPr>
          <p:cNvSpPr txBox="1"/>
          <p:nvPr/>
        </p:nvSpPr>
        <p:spPr>
          <a:xfrm>
            <a:off x="1170428" y="2501967"/>
            <a:ext cx="40959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 DE PERSONAL </a:t>
            </a:r>
            <a:r>
              <a:rPr lang="es-EC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N°.-ECA-EP-G-002</a:t>
            </a:r>
            <a:r>
              <a:rPr lang="es-MX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C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03BFECE-908F-B4D0-9EBF-A7846E066740}"/>
              </a:ext>
            </a:extLst>
          </p:cNvPr>
          <p:cNvSpPr txBox="1"/>
          <p:nvPr/>
        </p:nvSpPr>
        <p:spPr>
          <a:xfrm>
            <a:off x="1170428" y="3035367"/>
            <a:ext cx="40959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 DE PERSONAL </a:t>
            </a:r>
            <a:r>
              <a:rPr lang="es-EC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N°.-ECA-EP-G-003</a:t>
            </a:r>
            <a:r>
              <a:rPr lang="es-MX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C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0AA9C16-ACA0-5909-FFF9-2019CCC237B0}"/>
              </a:ext>
            </a:extLst>
          </p:cNvPr>
          <p:cNvSpPr txBox="1"/>
          <p:nvPr/>
        </p:nvSpPr>
        <p:spPr>
          <a:xfrm>
            <a:off x="6242386" y="1968567"/>
            <a:ext cx="36017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Ing. Lenin Vicente Romero Cabrera</a:t>
            </a:r>
            <a:endParaRPr lang="es-EC" sz="16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B6438ECC-4080-FAA4-51CB-5AEE9011F8A9}"/>
              </a:ext>
            </a:extLst>
          </p:cNvPr>
          <p:cNvSpPr txBox="1"/>
          <p:nvPr/>
        </p:nvSpPr>
        <p:spPr>
          <a:xfrm>
            <a:off x="6242386" y="2463456"/>
            <a:ext cx="3660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Ing. Judith Mercedes </a:t>
            </a:r>
            <a:r>
              <a:rPr lang="es-MX" sz="16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Urgilés</a:t>
            </a:r>
            <a:r>
              <a:rPr lang="es-MX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Torres</a:t>
            </a:r>
            <a:endParaRPr lang="es-EC" sz="16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89E1A97-58ED-E544-27C6-FE37F53B5475}"/>
              </a:ext>
            </a:extLst>
          </p:cNvPr>
          <p:cNvSpPr txBox="1"/>
          <p:nvPr/>
        </p:nvSpPr>
        <p:spPr>
          <a:xfrm>
            <a:off x="6242386" y="3035367"/>
            <a:ext cx="41884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Arq. Gonzalo Eduardo Ormaza Vintimilla.</a:t>
            </a:r>
            <a:endParaRPr lang="es-EC" sz="16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1C955F91-5211-5AA7-4DC5-135233A0F7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5021" y="4879424"/>
            <a:ext cx="3258005" cy="1924319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47B26C33-34B6-2603-83DC-B1D8EC0542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653" y="3452817"/>
            <a:ext cx="3191320" cy="1971950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14AF844B-14D7-EA20-848A-EF47BF48BFE5}"/>
              </a:ext>
            </a:extLst>
          </p:cNvPr>
          <p:cNvSpPr txBox="1"/>
          <p:nvPr/>
        </p:nvSpPr>
        <p:spPr>
          <a:xfrm>
            <a:off x="7194130" y="3628437"/>
            <a:ext cx="34563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Acercamientos GAD parroquiales</a:t>
            </a:r>
            <a:endParaRPr lang="es-EC" sz="1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4F10A3F-546B-5D70-DAE7-927063FCFFFD}"/>
              </a:ext>
            </a:extLst>
          </p:cNvPr>
          <p:cNvSpPr txBox="1"/>
          <p:nvPr/>
        </p:nvSpPr>
        <p:spPr>
          <a:xfrm>
            <a:off x="7194130" y="4103929"/>
            <a:ext cx="3159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Complementación de estudios</a:t>
            </a:r>
            <a:endParaRPr lang="es-EC" sz="1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3BDB8F8-4076-75BB-9EFF-0C81ACBBB26A}"/>
              </a:ext>
            </a:extLst>
          </p:cNvPr>
          <p:cNvSpPr txBox="1"/>
          <p:nvPr/>
        </p:nvSpPr>
        <p:spPr>
          <a:xfrm>
            <a:off x="7232230" y="4560193"/>
            <a:ext cx="30380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Análisis de precios unitarios </a:t>
            </a:r>
          </a:p>
          <a:p>
            <a:r>
              <a:rPr lang="es-MX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rubros especiales.</a:t>
            </a:r>
            <a:endParaRPr lang="es-EC" sz="1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CD570782-6F22-2438-F299-495729EE120C}"/>
              </a:ext>
            </a:extLst>
          </p:cNvPr>
          <p:cNvSpPr txBox="1"/>
          <p:nvPr/>
        </p:nvSpPr>
        <p:spPr>
          <a:xfrm>
            <a:off x="7230886" y="5273331"/>
            <a:ext cx="27959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Proveedores de materiales</a:t>
            </a:r>
            <a:endParaRPr lang="es-EC" sz="1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C2F73CDB-7072-E7CB-B358-4CF40E55C317}"/>
              </a:ext>
            </a:extLst>
          </p:cNvPr>
          <p:cNvSpPr txBox="1"/>
          <p:nvPr/>
        </p:nvSpPr>
        <p:spPr>
          <a:xfrm>
            <a:off x="7230886" y="5727283"/>
            <a:ext cx="32191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Cumplimiento de obligaciones </a:t>
            </a:r>
            <a:endParaRPr lang="es-EC" sz="1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Flecha: a la derecha 26">
            <a:extLst>
              <a:ext uri="{FF2B5EF4-FFF2-40B4-BE49-F238E27FC236}">
                <a16:creationId xmlns:a16="http://schemas.microsoft.com/office/drawing/2014/main" id="{AF6451A0-98E7-B8E3-ADF6-3D8D0C7D08A5}"/>
              </a:ext>
            </a:extLst>
          </p:cNvPr>
          <p:cNvSpPr/>
          <p:nvPr/>
        </p:nvSpPr>
        <p:spPr>
          <a:xfrm>
            <a:off x="6343650" y="3769139"/>
            <a:ext cx="685800" cy="88486"/>
          </a:xfrm>
          <a:prstGeom prst="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28" name="Flecha: a la derecha 27">
            <a:extLst>
              <a:ext uri="{FF2B5EF4-FFF2-40B4-BE49-F238E27FC236}">
                <a16:creationId xmlns:a16="http://schemas.microsoft.com/office/drawing/2014/main" id="{7A78C3AA-145B-E3A3-0B47-3756F890857F}"/>
              </a:ext>
            </a:extLst>
          </p:cNvPr>
          <p:cNvSpPr/>
          <p:nvPr/>
        </p:nvSpPr>
        <p:spPr>
          <a:xfrm>
            <a:off x="6352932" y="4233793"/>
            <a:ext cx="685800" cy="88486"/>
          </a:xfrm>
          <a:prstGeom prst="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29" name="Flecha: a la derecha 28">
            <a:extLst>
              <a:ext uri="{FF2B5EF4-FFF2-40B4-BE49-F238E27FC236}">
                <a16:creationId xmlns:a16="http://schemas.microsoft.com/office/drawing/2014/main" id="{A4045F12-D4E5-771D-93F1-9B0DB73710D1}"/>
              </a:ext>
            </a:extLst>
          </p:cNvPr>
          <p:cNvSpPr/>
          <p:nvPr/>
        </p:nvSpPr>
        <p:spPr>
          <a:xfrm>
            <a:off x="6362457" y="4781002"/>
            <a:ext cx="685800" cy="88486"/>
          </a:xfrm>
          <a:prstGeom prst="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30" name="Flecha: a la derecha 29">
            <a:extLst>
              <a:ext uri="{FF2B5EF4-FFF2-40B4-BE49-F238E27FC236}">
                <a16:creationId xmlns:a16="http://schemas.microsoft.com/office/drawing/2014/main" id="{ACFE6929-4100-583D-C3EC-4C1D5FC7F26B}"/>
              </a:ext>
            </a:extLst>
          </p:cNvPr>
          <p:cNvSpPr/>
          <p:nvPr/>
        </p:nvSpPr>
        <p:spPr>
          <a:xfrm>
            <a:off x="6343650" y="5380524"/>
            <a:ext cx="685800" cy="88486"/>
          </a:xfrm>
          <a:prstGeom prst="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31" name="Flecha: a la derecha 30">
            <a:extLst>
              <a:ext uri="{FF2B5EF4-FFF2-40B4-BE49-F238E27FC236}">
                <a16:creationId xmlns:a16="http://schemas.microsoft.com/office/drawing/2014/main" id="{B8A70889-DA90-C9F5-19B1-0530D9DF2F24}"/>
              </a:ext>
            </a:extLst>
          </p:cNvPr>
          <p:cNvSpPr/>
          <p:nvPr/>
        </p:nvSpPr>
        <p:spPr>
          <a:xfrm>
            <a:off x="6362457" y="5893799"/>
            <a:ext cx="685800" cy="88486"/>
          </a:xfrm>
          <a:prstGeom prst="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652DA362-DEDB-07B5-43B5-C9EB5361AB30}"/>
              </a:ext>
            </a:extLst>
          </p:cNvPr>
          <p:cNvSpPr txBox="1"/>
          <p:nvPr/>
        </p:nvSpPr>
        <p:spPr>
          <a:xfrm>
            <a:off x="7279848" y="6181235"/>
            <a:ext cx="26372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Declaraciones tributarias</a:t>
            </a:r>
            <a:endParaRPr lang="es-EC" sz="1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Flecha: a la derecha 32">
            <a:extLst>
              <a:ext uri="{FF2B5EF4-FFF2-40B4-BE49-F238E27FC236}">
                <a16:creationId xmlns:a16="http://schemas.microsoft.com/office/drawing/2014/main" id="{F8A846C0-FA0B-4414-9845-5BE9509509BD}"/>
              </a:ext>
            </a:extLst>
          </p:cNvPr>
          <p:cNvSpPr/>
          <p:nvPr/>
        </p:nvSpPr>
        <p:spPr>
          <a:xfrm>
            <a:off x="6371982" y="6331949"/>
            <a:ext cx="685800" cy="88486"/>
          </a:xfrm>
          <a:prstGeom prst="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879540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013E95-4488-842A-11D2-2FB640518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6" y="101747"/>
            <a:ext cx="2535555" cy="123599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0FB911F-810F-12EC-1819-6C72D4C14428}"/>
              </a:ext>
            </a:extLst>
          </p:cNvPr>
          <p:cNvSpPr txBox="1"/>
          <p:nvPr/>
        </p:nvSpPr>
        <p:spPr>
          <a:xfrm>
            <a:off x="3316973" y="427357"/>
            <a:ext cx="68953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FUNCIONAMIENTO DE LA ECA EP</a:t>
            </a:r>
            <a:endParaRPr lang="es-EC" sz="3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8AF75B2-903B-E25F-54A9-37A4BCB51A0F}"/>
              </a:ext>
            </a:extLst>
          </p:cNvPr>
          <p:cNvSpPr txBox="1"/>
          <p:nvPr/>
        </p:nvSpPr>
        <p:spPr>
          <a:xfrm>
            <a:off x="506287" y="2002342"/>
            <a:ext cx="15215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DE OCTUBRE</a:t>
            </a:r>
            <a:endParaRPr lang="es-EC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27E7F44-4D63-D3B9-0AEB-EB21DB97791A}"/>
              </a:ext>
            </a:extLst>
          </p:cNvPr>
          <p:cNvSpPr txBox="1"/>
          <p:nvPr/>
        </p:nvSpPr>
        <p:spPr>
          <a:xfrm>
            <a:off x="4254770" y="2002341"/>
            <a:ext cx="30842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TRANSFERENCIA DE RECURSOS</a:t>
            </a:r>
            <a:endParaRPr lang="es-EC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8D1C687-579E-B9AB-1813-8B93F8D79265}"/>
              </a:ext>
            </a:extLst>
          </p:cNvPr>
          <p:cNvSpPr txBox="1"/>
          <p:nvPr/>
        </p:nvSpPr>
        <p:spPr>
          <a:xfrm>
            <a:off x="8277441" y="2002341"/>
            <a:ext cx="1409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USD 62.500,00</a:t>
            </a:r>
            <a:endParaRPr lang="es-EC" sz="14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3A12ECB-DF12-4F44-E7D1-F4B1913BFBE4}"/>
              </a:ext>
            </a:extLst>
          </p:cNvPr>
          <p:cNvSpPr txBox="1"/>
          <p:nvPr/>
        </p:nvSpPr>
        <p:spPr>
          <a:xfrm>
            <a:off x="10742182" y="200234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50%</a:t>
            </a:r>
            <a:endParaRPr lang="es-EC" sz="14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271D1E8-C7FF-2D40-09A5-240398117608}"/>
              </a:ext>
            </a:extLst>
          </p:cNvPr>
          <p:cNvSpPr txBox="1"/>
          <p:nvPr/>
        </p:nvSpPr>
        <p:spPr>
          <a:xfrm>
            <a:off x="338779" y="3090857"/>
            <a:ext cx="27558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SESION DEL 28 DE OCTUBRE</a:t>
            </a:r>
            <a:endParaRPr lang="es-EC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9B5BBF4B-B2A0-725F-5FD7-1CD9A6094C00}"/>
              </a:ext>
            </a:extLst>
          </p:cNvPr>
          <p:cNvSpPr txBox="1"/>
          <p:nvPr/>
        </p:nvSpPr>
        <p:spPr>
          <a:xfrm>
            <a:off x="4254770" y="2820827"/>
            <a:ext cx="47145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POSESION DEL NUEVO MIEMBRO DEL DIRECTORIO</a:t>
            </a:r>
            <a:endParaRPr lang="es-EC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EE444196-BFA4-3686-1310-F2FB3354EE56}"/>
              </a:ext>
            </a:extLst>
          </p:cNvPr>
          <p:cNvSpPr txBox="1"/>
          <p:nvPr/>
        </p:nvSpPr>
        <p:spPr>
          <a:xfrm>
            <a:off x="4242555" y="3429000"/>
            <a:ext cx="46180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PROFORMA PRESUPUESTARIA PARA EL AÑO 2026</a:t>
            </a:r>
            <a:endParaRPr lang="es-EC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501EF304-478F-7EE3-D28A-2A0CF8273476}"/>
              </a:ext>
            </a:extLst>
          </p:cNvPr>
          <p:cNvSpPr txBox="1"/>
          <p:nvPr/>
        </p:nvSpPr>
        <p:spPr>
          <a:xfrm>
            <a:off x="9842544" y="3422452"/>
            <a:ext cx="15087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USD 150.000,00</a:t>
            </a:r>
            <a:endParaRPr lang="es-EC" sz="14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D73296D4-B10C-CA70-EB9C-26DB39414ABD}"/>
              </a:ext>
            </a:extLst>
          </p:cNvPr>
          <p:cNvSpPr txBox="1"/>
          <p:nvPr/>
        </p:nvSpPr>
        <p:spPr>
          <a:xfrm>
            <a:off x="338779" y="4240105"/>
            <a:ext cx="29257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SESION DEL 31 DE DICIEMBRE</a:t>
            </a:r>
            <a:endParaRPr lang="es-EC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190A0910-502A-57FB-24FB-9FBFD82350E8}"/>
              </a:ext>
            </a:extLst>
          </p:cNvPr>
          <p:cNvSpPr txBox="1"/>
          <p:nvPr/>
        </p:nvSpPr>
        <p:spPr>
          <a:xfrm>
            <a:off x="349961" y="5351605"/>
            <a:ext cx="30684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INTEGRAN LAS COMISIONES </a:t>
            </a:r>
            <a:endParaRPr lang="es-EC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29F747E9-9074-19A6-9946-5DA0178E0D3B}"/>
              </a:ext>
            </a:extLst>
          </p:cNvPr>
          <p:cNvSpPr txBox="1"/>
          <p:nvPr/>
        </p:nvSpPr>
        <p:spPr>
          <a:xfrm>
            <a:off x="3789459" y="4393993"/>
            <a:ext cx="29063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JURIDICO, LABORAL Y SOCIAL</a:t>
            </a:r>
            <a:endParaRPr lang="es-EC" sz="14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1E39A8D-8E39-3E1C-3B5F-34933855A1CF}"/>
              </a:ext>
            </a:extLst>
          </p:cNvPr>
          <p:cNvSpPr txBox="1"/>
          <p:nvPr/>
        </p:nvSpPr>
        <p:spPr>
          <a:xfrm>
            <a:off x="4057981" y="5225722"/>
            <a:ext cx="2503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ECONOMICO TRIBUTARIO </a:t>
            </a:r>
          </a:p>
          <a:p>
            <a:pPr algn="ctr"/>
            <a:r>
              <a:rPr lang="es-MX" sz="1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PRESUPUESTO</a:t>
            </a:r>
            <a:endParaRPr lang="es-EC" sz="14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22CB868A-687F-EC8D-605B-27B82836F0F3}"/>
              </a:ext>
            </a:extLst>
          </p:cNvPr>
          <p:cNvSpPr txBox="1"/>
          <p:nvPr/>
        </p:nvSpPr>
        <p:spPr>
          <a:xfrm>
            <a:off x="4057981" y="6190715"/>
            <a:ext cx="2242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TECNICO Y AMBIENTAL</a:t>
            </a:r>
            <a:endParaRPr lang="es-EC" sz="1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54611C07-EF30-05D4-25C0-4F94B17064B5}"/>
              </a:ext>
            </a:extLst>
          </p:cNvPr>
          <p:cNvSpPr txBox="1"/>
          <p:nvPr/>
        </p:nvSpPr>
        <p:spPr>
          <a:xfrm>
            <a:off x="7594082" y="4178549"/>
            <a:ext cx="253306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Coordinador (Preside)</a:t>
            </a:r>
          </a:p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Delegado del Consejo</a:t>
            </a:r>
          </a:p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Director de Riego y Drenaje</a:t>
            </a:r>
            <a:endParaRPr lang="es-EC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01CE938E-5651-23B4-CD8F-331C73394C3C}"/>
              </a:ext>
            </a:extLst>
          </p:cNvPr>
          <p:cNvSpPr txBox="1"/>
          <p:nvPr/>
        </p:nvSpPr>
        <p:spPr>
          <a:xfrm>
            <a:off x="7448550" y="4982273"/>
            <a:ext cx="3200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Delegado del Consejo (Preside)</a:t>
            </a:r>
          </a:p>
          <a:p>
            <a:pPr algn="ctr"/>
            <a:r>
              <a:rPr lang="es-MX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Corodinador</a:t>
            </a:r>
            <a:endParaRPr lang="es-MX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Director de </a:t>
            </a:r>
            <a:r>
              <a:rPr lang="es-MX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Areas</a:t>
            </a:r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 Técnicas</a:t>
            </a:r>
            <a:endParaRPr lang="es-EC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83FBFEC6-EA2E-15FB-CE6C-CA39530C509F}"/>
              </a:ext>
            </a:extLst>
          </p:cNvPr>
          <p:cNvSpPr txBox="1"/>
          <p:nvPr/>
        </p:nvSpPr>
        <p:spPr>
          <a:xfrm>
            <a:off x="7294666" y="5967158"/>
            <a:ext cx="330225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Director de </a:t>
            </a:r>
            <a:r>
              <a:rPr lang="es-MX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Areas</a:t>
            </a:r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 Técnicas (Preside)</a:t>
            </a:r>
          </a:p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Coordinador</a:t>
            </a:r>
          </a:p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Director de Riego y Drenaje</a:t>
            </a:r>
            <a:endParaRPr lang="es-EC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935D6B1B-9EF0-7582-64EA-9C4181E58C3F}"/>
              </a:ext>
            </a:extLst>
          </p:cNvPr>
          <p:cNvCxnSpPr/>
          <p:nvPr/>
        </p:nvCxnSpPr>
        <p:spPr>
          <a:xfrm>
            <a:off x="6877050" y="4547882"/>
            <a:ext cx="923925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E02803B2-7361-F4C5-D88F-142A6B5E2D5C}"/>
              </a:ext>
            </a:extLst>
          </p:cNvPr>
          <p:cNvCxnSpPr/>
          <p:nvPr/>
        </p:nvCxnSpPr>
        <p:spPr>
          <a:xfrm flipV="1">
            <a:off x="6877050" y="4314825"/>
            <a:ext cx="923925" cy="233057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recto de flecha 46">
            <a:extLst>
              <a:ext uri="{FF2B5EF4-FFF2-40B4-BE49-F238E27FC236}">
                <a16:creationId xmlns:a16="http://schemas.microsoft.com/office/drawing/2014/main" id="{4BCD4DA5-886F-816F-7F14-F9879A183F56}"/>
              </a:ext>
            </a:extLst>
          </p:cNvPr>
          <p:cNvCxnSpPr/>
          <p:nvPr/>
        </p:nvCxnSpPr>
        <p:spPr>
          <a:xfrm>
            <a:off x="6877050" y="4547881"/>
            <a:ext cx="717032" cy="26224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>
            <a:extLst>
              <a:ext uri="{FF2B5EF4-FFF2-40B4-BE49-F238E27FC236}">
                <a16:creationId xmlns:a16="http://schemas.microsoft.com/office/drawing/2014/main" id="{2E3AA621-B549-1E76-55E4-1406D84539D5}"/>
              </a:ext>
            </a:extLst>
          </p:cNvPr>
          <p:cNvCxnSpPr/>
          <p:nvPr/>
        </p:nvCxnSpPr>
        <p:spPr>
          <a:xfrm>
            <a:off x="6710914" y="5397139"/>
            <a:ext cx="923925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9" name="Conector recto de flecha 48">
            <a:extLst>
              <a:ext uri="{FF2B5EF4-FFF2-40B4-BE49-F238E27FC236}">
                <a16:creationId xmlns:a16="http://schemas.microsoft.com/office/drawing/2014/main" id="{BB27D10C-CDE0-6A58-3C07-D667BC5D90CF}"/>
              </a:ext>
            </a:extLst>
          </p:cNvPr>
          <p:cNvCxnSpPr/>
          <p:nvPr/>
        </p:nvCxnSpPr>
        <p:spPr>
          <a:xfrm flipV="1">
            <a:off x="6710914" y="5164082"/>
            <a:ext cx="923925" cy="233057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0" name="Conector recto de flecha 49">
            <a:extLst>
              <a:ext uri="{FF2B5EF4-FFF2-40B4-BE49-F238E27FC236}">
                <a16:creationId xmlns:a16="http://schemas.microsoft.com/office/drawing/2014/main" id="{D8E5B232-A45B-095B-3D46-D856D0D4202D}"/>
              </a:ext>
            </a:extLst>
          </p:cNvPr>
          <p:cNvCxnSpPr/>
          <p:nvPr/>
        </p:nvCxnSpPr>
        <p:spPr>
          <a:xfrm>
            <a:off x="6710914" y="5397138"/>
            <a:ext cx="717032" cy="26224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1" name="Conector recto de flecha 50">
            <a:extLst>
              <a:ext uri="{FF2B5EF4-FFF2-40B4-BE49-F238E27FC236}">
                <a16:creationId xmlns:a16="http://schemas.microsoft.com/office/drawing/2014/main" id="{78D98506-9CF7-2ECA-54F7-0E586319801A}"/>
              </a:ext>
            </a:extLst>
          </p:cNvPr>
          <p:cNvCxnSpPr/>
          <p:nvPr/>
        </p:nvCxnSpPr>
        <p:spPr>
          <a:xfrm>
            <a:off x="6454912" y="6318961"/>
            <a:ext cx="923925" cy="0"/>
          </a:xfrm>
          <a:prstGeom prst="straightConnector1">
            <a:avLst/>
          </a:prstGeom>
          <a:ln w="19050"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52" name="Conector recto de flecha 51">
            <a:extLst>
              <a:ext uri="{FF2B5EF4-FFF2-40B4-BE49-F238E27FC236}">
                <a16:creationId xmlns:a16="http://schemas.microsoft.com/office/drawing/2014/main" id="{0CA9C6C8-4CEA-D593-29D6-ED091E2A79AF}"/>
              </a:ext>
            </a:extLst>
          </p:cNvPr>
          <p:cNvCxnSpPr/>
          <p:nvPr/>
        </p:nvCxnSpPr>
        <p:spPr>
          <a:xfrm flipV="1">
            <a:off x="6454912" y="6085904"/>
            <a:ext cx="923925" cy="233057"/>
          </a:xfrm>
          <a:prstGeom prst="straightConnector1">
            <a:avLst/>
          </a:prstGeom>
          <a:ln w="19050"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53" name="Conector recto de flecha 52">
            <a:extLst>
              <a:ext uri="{FF2B5EF4-FFF2-40B4-BE49-F238E27FC236}">
                <a16:creationId xmlns:a16="http://schemas.microsoft.com/office/drawing/2014/main" id="{7F2C21F5-BA11-1334-3E87-204EB139427A}"/>
              </a:ext>
            </a:extLst>
          </p:cNvPr>
          <p:cNvCxnSpPr/>
          <p:nvPr/>
        </p:nvCxnSpPr>
        <p:spPr>
          <a:xfrm>
            <a:off x="6454912" y="6318960"/>
            <a:ext cx="717032" cy="262244"/>
          </a:xfrm>
          <a:prstGeom prst="straightConnector1">
            <a:avLst/>
          </a:prstGeom>
          <a:ln w="19050"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54" name="Flecha: a la derecha 53">
            <a:extLst>
              <a:ext uri="{FF2B5EF4-FFF2-40B4-BE49-F238E27FC236}">
                <a16:creationId xmlns:a16="http://schemas.microsoft.com/office/drawing/2014/main" id="{39562BCC-2CC0-FB6A-1A03-EB4F7454B4E2}"/>
              </a:ext>
            </a:extLst>
          </p:cNvPr>
          <p:cNvSpPr/>
          <p:nvPr/>
        </p:nvSpPr>
        <p:spPr>
          <a:xfrm>
            <a:off x="3316973" y="2808536"/>
            <a:ext cx="937797" cy="789956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55" name="Flecha: a la derecha 54">
            <a:extLst>
              <a:ext uri="{FF2B5EF4-FFF2-40B4-BE49-F238E27FC236}">
                <a16:creationId xmlns:a16="http://schemas.microsoft.com/office/drawing/2014/main" id="{737E5223-5BFD-B7A0-B3F5-996DA0CC1DE3}"/>
              </a:ext>
            </a:extLst>
          </p:cNvPr>
          <p:cNvSpPr/>
          <p:nvPr/>
        </p:nvSpPr>
        <p:spPr>
          <a:xfrm>
            <a:off x="2625021" y="2114212"/>
            <a:ext cx="1324306" cy="1217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 dirty="0"/>
          </a:p>
        </p:txBody>
      </p:sp>
      <p:sp>
        <p:nvSpPr>
          <p:cNvPr id="59" name="Flecha: a la derecha 58">
            <a:extLst>
              <a:ext uri="{FF2B5EF4-FFF2-40B4-BE49-F238E27FC236}">
                <a16:creationId xmlns:a16="http://schemas.microsoft.com/office/drawing/2014/main" id="{1154A880-2D32-5742-B713-05A5431C7908}"/>
              </a:ext>
            </a:extLst>
          </p:cNvPr>
          <p:cNvSpPr/>
          <p:nvPr/>
        </p:nvSpPr>
        <p:spPr>
          <a:xfrm>
            <a:off x="7448550" y="2085937"/>
            <a:ext cx="766763" cy="1405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 dirty="0"/>
          </a:p>
        </p:txBody>
      </p:sp>
      <p:sp>
        <p:nvSpPr>
          <p:cNvPr id="60" name="Flecha: a la derecha 59">
            <a:extLst>
              <a:ext uri="{FF2B5EF4-FFF2-40B4-BE49-F238E27FC236}">
                <a16:creationId xmlns:a16="http://schemas.microsoft.com/office/drawing/2014/main" id="{8232B1D2-0EFF-9E37-A928-44A10C231A87}"/>
              </a:ext>
            </a:extLst>
          </p:cNvPr>
          <p:cNvSpPr/>
          <p:nvPr/>
        </p:nvSpPr>
        <p:spPr>
          <a:xfrm>
            <a:off x="9753693" y="2076708"/>
            <a:ext cx="766763" cy="1405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 dirty="0"/>
          </a:p>
        </p:txBody>
      </p:sp>
      <p:sp>
        <p:nvSpPr>
          <p:cNvPr id="61" name="Flecha: a la derecha 60">
            <a:extLst>
              <a:ext uri="{FF2B5EF4-FFF2-40B4-BE49-F238E27FC236}">
                <a16:creationId xmlns:a16="http://schemas.microsoft.com/office/drawing/2014/main" id="{EE69C09F-4776-8A18-9977-1990B7ACCD79}"/>
              </a:ext>
            </a:extLst>
          </p:cNvPr>
          <p:cNvSpPr/>
          <p:nvPr/>
        </p:nvSpPr>
        <p:spPr>
          <a:xfrm rot="5400000">
            <a:off x="1320675" y="4665174"/>
            <a:ext cx="738666" cy="630915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63" name="Abrir llave 62">
            <a:extLst>
              <a:ext uri="{FF2B5EF4-FFF2-40B4-BE49-F238E27FC236}">
                <a16:creationId xmlns:a16="http://schemas.microsoft.com/office/drawing/2014/main" id="{C304B083-38B7-2C1F-5A60-5C3298461D61}"/>
              </a:ext>
            </a:extLst>
          </p:cNvPr>
          <p:cNvSpPr/>
          <p:nvPr/>
        </p:nvSpPr>
        <p:spPr>
          <a:xfrm>
            <a:off x="3287174" y="3938969"/>
            <a:ext cx="717032" cy="2648172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501533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013E95-4488-842A-11D2-2FB640518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6" y="101747"/>
            <a:ext cx="2535555" cy="123599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0FB911F-810F-12EC-1819-6C72D4C14428}"/>
              </a:ext>
            </a:extLst>
          </p:cNvPr>
          <p:cNvSpPr txBox="1"/>
          <p:nvPr/>
        </p:nvSpPr>
        <p:spPr>
          <a:xfrm>
            <a:off x="3316973" y="427357"/>
            <a:ext cx="68953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FUNCIONAMIENTO DE LA ECA EP</a:t>
            </a:r>
            <a:endParaRPr lang="es-EC" sz="3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D73296D4-B10C-CA70-EB9C-26DB39414ABD}"/>
              </a:ext>
            </a:extLst>
          </p:cNvPr>
          <p:cNvSpPr txBox="1"/>
          <p:nvPr/>
        </p:nvSpPr>
        <p:spPr>
          <a:xfrm>
            <a:off x="4485489" y="1250530"/>
            <a:ext cx="34448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CORTE AL 31 DE DICIEMBRE DE 2025</a:t>
            </a:r>
            <a:endParaRPr lang="es-EC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26FECED-1FEB-C025-067B-1114F82081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2443" y="1558307"/>
            <a:ext cx="5287113" cy="518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984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013E95-4488-842A-11D2-2FB640518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820" y="590550"/>
            <a:ext cx="4686956" cy="2284732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0FB911F-810F-12EC-1819-6C72D4C14428}"/>
              </a:ext>
            </a:extLst>
          </p:cNvPr>
          <p:cNvSpPr txBox="1"/>
          <p:nvPr/>
        </p:nvSpPr>
        <p:spPr>
          <a:xfrm>
            <a:off x="3374833" y="3820794"/>
            <a:ext cx="49889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sz="4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  R  A  C  I  A  S</a:t>
            </a:r>
            <a:endParaRPr lang="es-EC" sz="48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20341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566</Words>
  <Application>Microsoft Office PowerPoint</Application>
  <PresentationFormat>Panorámica</PresentationFormat>
  <Paragraphs>123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Arial MT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Gonzalo Ormaza</dc:creator>
  <cp:lastModifiedBy>Gonzalo Ormaza</cp:lastModifiedBy>
  <cp:revision>25</cp:revision>
  <dcterms:created xsi:type="dcterms:W3CDTF">2026-05-25T18:44:42Z</dcterms:created>
  <dcterms:modified xsi:type="dcterms:W3CDTF">2026-05-27T23:52:41Z</dcterms:modified>
</cp:coreProperties>
</file>